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397" r:id="rId5"/>
    <p:sldId id="2387" r:id="rId6"/>
    <p:sldId id="279" r:id="rId7"/>
    <p:sldId id="2809" r:id="rId8"/>
    <p:sldId id="289" r:id="rId9"/>
    <p:sldId id="2636" r:id="rId10"/>
    <p:sldId id="2804" r:id="rId11"/>
    <p:sldId id="2637" r:id="rId12"/>
    <p:sldId id="2646" r:id="rId13"/>
    <p:sldId id="2801" r:id="rId14"/>
    <p:sldId id="2634" r:id="rId15"/>
    <p:sldId id="2803" r:id="rId16"/>
    <p:sldId id="2806" r:id="rId17"/>
    <p:sldId id="2805" r:id="rId18"/>
    <p:sldId id="2640" r:id="rId19"/>
    <p:sldId id="2807" r:id="rId20"/>
    <p:sldId id="297" r:id="rId21"/>
    <p:sldId id="2808" r:id="rId22"/>
    <p:sldId id="2645" r:id="rId23"/>
    <p:sldId id="2810" r:id="rId24"/>
    <p:sldId id="283" r:id="rId25"/>
    <p:sldId id="2811" r:id="rId26"/>
    <p:sldId id="2812" r:id="rId27"/>
    <p:sldId id="285" r:id="rId28"/>
    <p:sldId id="263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C39"/>
    <a:srgbClr val="CF0633"/>
    <a:srgbClr val="0356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8F4A1-237C-40F8-B06B-6D0F9C14BD84}" v="9" dt="2025-06-09T18:03:01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an Domzalski" userId="561424da-ae08-4081-b297-70241d7620cd" providerId="ADAL" clId="{5928F4A1-237C-40F8-B06B-6D0F9C14BD84}"/>
    <pc:docChg chg="undo custSel addSld delSld modSld">
      <pc:chgData name="Brian Domzalski" userId="561424da-ae08-4081-b297-70241d7620cd" providerId="ADAL" clId="{5928F4A1-237C-40F8-B06B-6D0F9C14BD84}" dt="2025-06-09T18:09:59.183" v="3152" actId="1076"/>
      <pc:docMkLst>
        <pc:docMk/>
      </pc:docMkLst>
      <pc:sldChg chg="modSp mod">
        <pc:chgData name="Brian Domzalski" userId="561424da-ae08-4081-b297-70241d7620cd" providerId="ADAL" clId="{5928F4A1-237C-40F8-B06B-6D0F9C14BD84}" dt="2025-06-09T17:56:31.242" v="2535" actId="1076"/>
        <pc:sldMkLst>
          <pc:docMk/>
          <pc:sldMk cId="980538596" sldId="283"/>
        </pc:sldMkLst>
        <pc:spChg chg="mod">
          <ac:chgData name="Brian Domzalski" userId="561424da-ae08-4081-b297-70241d7620cd" providerId="ADAL" clId="{5928F4A1-237C-40F8-B06B-6D0F9C14BD84}" dt="2025-06-09T17:56:31.242" v="2535" actId="1076"/>
          <ac:spMkLst>
            <pc:docMk/>
            <pc:sldMk cId="980538596" sldId="283"/>
            <ac:spMk id="4" creationId="{1177647C-353D-5A85-2F61-0A3D48427C8F}"/>
          </ac:spMkLst>
        </pc:spChg>
        <pc:spChg chg="mod">
          <ac:chgData name="Brian Domzalski" userId="561424da-ae08-4081-b297-70241d7620cd" providerId="ADAL" clId="{5928F4A1-237C-40F8-B06B-6D0F9C14BD84}" dt="2025-06-09T17:48:58.382" v="1952" actId="1076"/>
          <ac:spMkLst>
            <pc:docMk/>
            <pc:sldMk cId="980538596" sldId="283"/>
            <ac:spMk id="227" creationId="{00000000-0000-0000-0000-000000000000}"/>
          </ac:spMkLst>
        </pc:spChg>
        <pc:spChg chg="mod">
          <ac:chgData name="Brian Domzalski" userId="561424da-ae08-4081-b297-70241d7620cd" providerId="ADAL" clId="{5928F4A1-237C-40F8-B06B-6D0F9C14BD84}" dt="2025-06-09T17:52:37.357" v="2219" actId="1076"/>
          <ac:spMkLst>
            <pc:docMk/>
            <pc:sldMk cId="980538596" sldId="283"/>
            <ac:spMk id="228" creationId="{00000000-0000-0000-0000-000000000000}"/>
          </ac:spMkLst>
        </pc:spChg>
      </pc:sldChg>
      <pc:sldChg chg="delSp modSp mod">
        <pc:chgData name="Brian Domzalski" userId="561424da-ae08-4081-b297-70241d7620cd" providerId="ADAL" clId="{5928F4A1-237C-40F8-B06B-6D0F9C14BD84}" dt="2025-06-06T17:29:59.174" v="734" actId="20577"/>
        <pc:sldMkLst>
          <pc:docMk/>
          <pc:sldMk cId="1119051797" sldId="2387"/>
        </pc:sldMkLst>
        <pc:graphicFrameChg chg="modGraphic">
          <ac:chgData name="Brian Domzalski" userId="561424da-ae08-4081-b297-70241d7620cd" providerId="ADAL" clId="{5928F4A1-237C-40F8-B06B-6D0F9C14BD84}" dt="2025-06-06T17:26:04.862" v="453" actId="20577"/>
          <ac:graphicFrameMkLst>
            <pc:docMk/>
            <pc:sldMk cId="1119051797" sldId="2387"/>
            <ac:graphicFrameMk id="9" creationId="{4E534577-9842-9E42-6C1D-FF8A35535CCA}"/>
          </ac:graphicFrameMkLst>
        </pc:graphicFrameChg>
        <pc:graphicFrameChg chg="modGraphic">
          <ac:chgData name="Brian Domzalski" userId="561424da-ae08-4081-b297-70241d7620cd" providerId="ADAL" clId="{5928F4A1-237C-40F8-B06B-6D0F9C14BD84}" dt="2025-06-06T17:29:59.174" v="734" actId="20577"/>
          <ac:graphicFrameMkLst>
            <pc:docMk/>
            <pc:sldMk cId="1119051797" sldId="2387"/>
            <ac:graphicFrameMk id="10" creationId="{8D4156F0-3540-6523-E1F0-04CA33C81F51}"/>
          </ac:graphicFrameMkLst>
        </pc:graphicFrameChg>
      </pc:sldChg>
      <pc:sldChg chg="addSp delSp modSp mod">
        <pc:chgData name="Brian Domzalski" userId="561424da-ae08-4081-b297-70241d7620cd" providerId="ADAL" clId="{5928F4A1-237C-40F8-B06B-6D0F9C14BD84}" dt="2025-06-03T18:28:22.519" v="23" actId="962"/>
        <pc:sldMkLst>
          <pc:docMk/>
          <pc:sldMk cId="1972762209" sldId="2397"/>
        </pc:sldMkLst>
        <pc:picChg chg="add mod">
          <ac:chgData name="Brian Domzalski" userId="561424da-ae08-4081-b297-70241d7620cd" providerId="ADAL" clId="{5928F4A1-237C-40F8-B06B-6D0F9C14BD84}" dt="2025-06-03T18:28:22.519" v="23" actId="962"/>
          <ac:picMkLst>
            <pc:docMk/>
            <pc:sldMk cId="1972762209" sldId="2397"/>
            <ac:picMk id="5" creationId="{4A9FBF83-528B-59F6-96A1-316F2A76E1B2}"/>
          </ac:picMkLst>
        </pc:picChg>
      </pc:sldChg>
      <pc:sldChg chg="modSp mod">
        <pc:chgData name="Brian Domzalski" userId="561424da-ae08-4081-b297-70241d7620cd" providerId="ADAL" clId="{5928F4A1-237C-40F8-B06B-6D0F9C14BD84}" dt="2025-06-03T18:32:06.223" v="29" actId="1076"/>
        <pc:sldMkLst>
          <pc:docMk/>
          <pc:sldMk cId="239025307" sldId="2645"/>
        </pc:sldMkLst>
        <pc:picChg chg="mod">
          <ac:chgData name="Brian Domzalski" userId="561424da-ae08-4081-b297-70241d7620cd" providerId="ADAL" clId="{5928F4A1-237C-40F8-B06B-6D0F9C14BD84}" dt="2025-06-03T18:32:06.223" v="29" actId="1076"/>
          <ac:picMkLst>
            <pc:docMk/>
            <pc:sldMk cId="239025307" sldId="2645"/>
            <ac:picMk id="15" creationId="{803FA801-CBDA-D952-7E74-1E0672DA5648}"/>
          </ac:picMkLst>
        </pc:picChg>
      </pc:sldChg>
      <pc:sldChg chg="modSp add mod">
        <pc:chgData name="Brian Domzalski" userId="561424da-ae08-4081-b297-70241d7620cd" providerId="ADAL" clId="{5928F4A1-237C-40F8-B06B-6D0F9C14BD84}" dt="2025-06-09T17:43:07.522" v="1858" actId="1076"/>
        <pc:sldMkLst>
          <pc:docMk/>
          <pc:sldMk cId="1898148005" sldId="2811"/>
        </pc:sldMkLst>
        <pc:spChg chg="mod">
          <ac:chgData name="Brian Domzalski" userId="561424da-ae08-4081-b297-70241d7620cd" providerId="ADAL" clId="{5928F4A1-237C-40F8-B06B-6D0F9C14BD84}" dt="2025-06-09T17:43:07.522" v="1858" actId="1076"/>
          <ac:spMkLst>
            <pc:docMk/>
            <pc:sldMk cId="1898148005" sldId="2811"/>
            <ac:spMk id="4" creationId="{1B94EAAC-C4CD-D784-E136-EC7D3BE55D13}"/>
          </ac:spMkLst>
        </pc:spChg>
        <pc:spChg chg="mod">
          <ac:chgData name="Brian Domzalski" userId="561424da-ae08-4081-b297-70241d7620cd" providerId="ADAL" clId="{5928F4A1-237C-40F8-B06B-6D0F9C14BD84}" dt="2025-06-09T17:41:52.392" v="1707" actId="1076"/>
          <ac:spMkLst>
            <pc:docMk/>
            <pc:sldMk cId="1898148005" sldId="2811"/>
            <ac:spMk id="227" creationId="{4D927A1F-8135-3EC7-6E05-FFDE5925A141}"/>
          </ac:spMkLst>
        </pc:spChg>
        <pc:spChg chg="mod">
          <ac:chgData name="Brian Domzalski" userId="561424da-ae08-4081-b297-70241d7620cd" providerId="ADAL" clId="{5928F4A1-237C-40F8-B06B-6D0F9C14BD84}" dt="2025-06-09T17:38:18.020" v="1640" actId="1076"/>
          <ac:spMkLst>
            <pc:docMk/>
            <pc:sldMk cId="1898148005" sldId="2811"/>
            <ac:spMk id="228" creationId="{765D7EF7-DBAB-F071-AFDD-04D3B3BFD500}"/>
          </ac:spMkLst>
        </pc:spChg>
        <pc:picChg chg="mod">
          <ac:chgData name="Brian Domzalski" userId="561424da-ae08-4081-b297-70241d7620cd" providerId="ADAL" clId="{5928F4A1-237C-40F8-B06B-6D0F9C14BD84}" dt="2025-06-09T17:38:39.304" v="1645" actId="1076"/>
          <ac:picMkLst>
            <pc:docMk/>
            <pc:sldMk cId="1898148005" sldId="2811"/>
            <ac:picMk id="2" creationId="{D5D6C62A-7F57-5C34-FF1D-9AA59A65D6BD}"/>
          </ac:picMkLst>
        </pc:picChg>
      </pc:sldChg>
      <pc:sldChg chg="new del">
        <pc:chgData name="Brian Domzalski" userId="561424da-ae08-4081-b297-70241d7620cd" providerId="ADAL" clId="{5928F4A1-237C-40F8-B06B-6D0F9C14BD84}" dt="2025-06-09T17:28:38.330" v="736" actId="680"/>
        <pc:sldMkLst>
          <pc:docMk/>
          <pc:sldMk cId="2555914350" sldId="2811"/>
        </pc:sldMkLst>
      </pc:sldChg>
      <pc:sldChg chg="modSp add mod">
        <pc:chgData name="Brian Domzalski" userId="561424da-ae08-4081-b297-70241d7620cd" providerId="ADAL" clId="{5928F4A1-237C-40F8-B06B-6D0F9C14BD84}" dt="2025-06-09T18:09:59.183" v="3152" actId="1076"/>
        <pc:sldMkLst>
          <pc:docMk/>
          <pc:sldMk cId="342169001" sldId="2812"/>
        </pc:sldMkLst>
        <pc:spChg chg="mod">
          <ac:chgData name="Brian Domzalski" userId="561424da-ae08-4081-b297-70241d7620cd" providerId="ADAL" clId="{5928F4A1-237C-40F8-B06B-6D0F9C14BD84}" dt="2025-06-09T18:09:59.183" v="3152" actId="1076"/>
          <ac:spMkLst>
            <pc:docMk/>
            <pc:sldMk cId="342169001" sldId="2812"/>
            <ac:spMk id="4" creationId="{F5917D5C-570A-938C-7842-8F43379ECCAA}"/>
          </ac:spMkLst>
        </pc:spChg>
        <pc:spChg chg="mod">
          <ac:chgData name="Brian Domzalski" userId="561424da-ae08-4081-b297-70241d7620cd" providerId="ADAL" clId="{5928F4A1-237C-40F8-B06B-6D0F9C14BD84}" dt="2025-06-09T18:03:47.581" v="3005" actId="1076"/>
          <ac:spMkLst>
            <pc:docMk/>
            <pc:sldMk cId="342169001" sldId="2812"/>
            <ac:spMk id="227" creationId="{5825C58C-3C4E-3D4E-7EA5-47F51E8B74BB}"/>
          </ac:spMkLst>
        </pc:spChg>
        <pc:spChg chg="mod">
          <ac:chgData name="Brian Domzalski" userId="561424da-ae08-4081-b297-70241d7620cd" providerId="ADAL" clId="{5928F4A1-237C-40F8-B06B-6D0F9C14BD84}" dt="2025-06-09T18:04:41.036" v="3149" actId="1076"/>
          <ac:spMkLst>
            <pc:docMk/>
            <pc:sldMk cId="342169001" sldId="2812"/>
            <ac:spMk id="228" creationId="{DC8C9286-F1DE-9A4B-444E-745211150994}"/>
          </ac:spMkLst>
        </pc:spChg>
        <pc:picChg chg="mod">
          <ac:chgData name="Brian Domzalski" userId="561424da-ae08-4081-b297-70241d7620cd" providerId="ADAL" clId="{5928F4A1-237C-40F8-B06B-6D0F9C14BD84}" dt="2025-06-09T18:03:41.481" v="3004" actId="1076"/>
          <ac:picMkLst>
            <pc:docMk/>
            <pc:sldMk cId="342169001" sldId="2812"/>
            <ac:picMk id="2" creationId="{C09D3B3A-5BF6-2A20-5819-0714DA5160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A8738-82FC-49BB-824C-6FFECADD669F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96F5-3BBE-4C2A-9CAF-F063F988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Thank you again for carving time out of your busy schedules</a:t>
            </a:r>
          </a:p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You are all critical to the future of Scouting and we're honored to play a role in partnering with you to be helpful and supportive</a:t>
            </a:r>
          </a:p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Before I hand it over to Mike, this is a day to take about where we’re at, where we're going, and how we can best serve you</a:t>
            </a:r>
          </a:p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This is meant to be a time for you to talk and share so please chime in at any time</a:t>
            </a:r>
          </a:p>
        </p:txBody>
      </p:sp>
    </p:spTree>
    <p:extLst>
      <p:ext uri="{BB962C8B-B14F-4D97-AF65-F5344CB8AC3E}">
        <p14:creationId xmlns:p14="http://schemas.microsoft.com/office/powerpoint/2010/main" val="3361235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4533-5388-D1F8-6238-B90FFCA63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7E79A1-EC84-0EBB-CCE8-08BB75188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9FC6C-E235-1A38-23D4-780115FE5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17644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13605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76249-7A3F-9F34-0008-779B429B3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48406-5101-6BF6-8884-1B0EA1FD9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8CD73-0B45-8C7F-AC87-46B4208E5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Parent Pay Now &amp; Heroes &amp; Helpers</a:t>
            </a:r>
          </a:p>
        </p:txBody>
      </p:sp>
    </p:spTree>
    <p:extLst>
      <p:ext uri="{BB962C8B-B14F-4D97-AF65-F5344CB8AC3E}">
        <p14:creationId xmlns:p14="http://schemas.microsoft.com/office/powerpoint/2010/main" val="3632099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945BE-1E22-A62D-5761-5393698D9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5D7B3-294E-1DF0-DCFA-1BCD27F5E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81899-0289-A2D4-ADBD-604669925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B6B74-C8D9-EBC0-37A6-B86D5445A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01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4D8D0-948F-6A5E-3B7D-4D1E1A83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F8319-EAB0-82DB-0096-CB48979E6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1D783-91FE-6653-D160-68352FC66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16FAB-56FE-F02D-E068-B185D2693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62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346-21DE-1179-B553-39F8B041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377D2-4C95-6B7B-2085-36BDC3D44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147FD7-D441-4F93-7F67-463DDCCF2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Helvetica Neue"/>
              </a:rPr>
              <a:t>Thank you again for carving time out of your busy schedules</a:t>
            </a:r>
          </a:p>
          <a:p>
            <a:r>
              <a:rPr lang="en-US">
                <a:solidFill>
                  <a:srgbClr val="000000"/>
                </a:solidFill>
                <a:latin typeface="Helvetica Neue"/>
              </a:rPr>
              <a:t>You are all critical to the future of Scouting and we're honored to play a role in partnering with you to be helpful and supportive</a:t>
            </a:r>
          </a:p>
          <a:p>
            <a:endParaRPr lang="en-US">
              <a:solidFill>
                <a:srgbClr val="00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8179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428795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5E5CB-36A0-C551-EEF2-949C65F2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4B5BC6-8463-987F-5D27-5C2D48537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CBDF6-306C-1182-9F42-5977631DB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family planner (from IYOS scope sheet)</a:t>
            </a:r>
          </a:p>
        </p:txBody>
      </p:sp>
    </p:spTree>
    <p:extLst>
      <p:ext uri="{BB962C8B-B14F-4D97-AF65-F5344CB8AC3E}">
        <p14:creationId xmlns:p14="http://schemas.microsoft.com/office/powerpoint/2010/main" val="7959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B181D-61BE-E3F8-CF80-A7856DBA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208D0-5282-683F-8415-F6989FD0A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5B4D6-EED1-AFEA-9C78-9821B3B869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giftcards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9ECF8-38E5-FBB0-B563-F6A008759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4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Was over $4000 below their last years sales, now increased goal by $1500 over last year’s sales</a:t>
            </a:r>
          </a:p>
        </p:txBody>
      </p:sp>
    </p:spTree>
    <p:extLst>
      <p:ext uri="{BB962C8B-B14F-4D97-AF65-F5344CB8AC3E}">
        <p14:creationId xmlns:p14="http://schemas.microsoft.com/office/powerpoint/2010/main" val="30740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EA4A-2EDA-0B80-C075-555E6EBDC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5B017-4D2E-D7A8-7FC6-80B48ED50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33A63-49C8-A96D-5B84-AE5D9B56D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giftcards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7857-A79C-AB64-BD2C-67C0E8D6D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1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720D-35C1-AEE8-0EA3-E10517840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F2F68-F9ED-EB15-9210-E532B420C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65BAF-3D43-C416-B48F-03B13372D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AFAD5-7FC9-64AA-4C71-BAF9E5287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39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65CE-2A74-08EA-CAFD-B9A0B8BEF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58AF1-25C3-572D-6D92-27E4BE01F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CE0D5B-3AD5-A700-F79D-BEA13F062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Scouts can choose </a:t>
            </a:r>
            <a:r>
              <a:rPr lang="en-US" dirty="0" err="1"/>
              <a:t>giftcards</a:t>
            </a:r>
            <a:r>
              <a:rPr lang="en-US" dirty="0"/>
              <a:t>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8C9BA-7E28-2E18-F28C-88255F6DB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8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514D-F7CF-D3D6-B876-CF003D86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CB6C9-F2AA-5D64-DFA6-270AA489B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BB858-7C58-37DB-0263-BF30ACF27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app isn’t just for selling, Scouts can earn rewards and see their progress in the app as they sell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And We’re thrilled to offer more gift card options for 2025.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Scouts can choose </a:t>
            </a:r>
            <a:r>
              <a:rPr lang="en-US" err="1"/>
              <a:t>giftcards</a:t>
            </a:r>
            <a:r>
              <a:rPr lang="en-US"/>
              <a:t> for Walmart, Target, Cabela’s, REI, or a Mastercard gift card. Amazon is still available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all these choices, Scouts can even split their rewards between more than one gift card, choosing the options that really excite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It’s easy to claim their rewards and Scouts are guided through the entire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8F56-D7AC-77EC-0959-AD73A56FB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0BC2-6D99-BA44-8BA6-73BE4C6A7E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9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31C1-7BBC-7AD9-1EB8-81AEDE6A1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D47AB-FC43-F952-D668-D456517BF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9C812-05B1-41EA-F0F2-56217E0C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A38B-8112-7704-D709-55DE47CD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4576-21AB-001C-DD7B-25CAD305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040D5-5A01-3507-F4AE-8C74A67B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23010-D27D-633F-D906-7B46BB81F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73B7-193B-6F4F-EAB7-4C7F47101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5FD14-E1F2-9AF1-6B3B-234FE792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C9BE-F131-17A2-27A7-4CB97938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59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569EF3-B9FE-03AF-6878-6D1459504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2331A-CB08-DF35-D400-1ECC735AE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230DE-B3CB-368A-DFFD-50963E66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653B-ACD0-9611-EF0C-7697670E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2E704-DC19-3BD4-4771-CF5DABD1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4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6743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 S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D0C9DF6-807F-40E6-84C6-BA52193E1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52425" y="1114424"/>
            <a:ext cx="7591425" cy="4279107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accent1"/>
                </a:solidFill>
                <a:latin typeface="Helvetica Neue Moyen" charset="0"/>
                <a:ea typeface="+mn-ea"/>
                <a:cs typeface="Helvetica Neue Moyen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29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234D4-B27C-EAC7-BE2E-539CF241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87561-6402-8C7B-FDFB-CA5E8055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2D33-58A7-A4EA-DBDF-9DBD4905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2E461-C6BC-228F-6F03-24526493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69D47-8995-DD08-46D5-6DF79190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1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915F-90F6-594D-34BC-F8E45351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F8F2-CD15-1063-3A4E-82862A7BB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8BDF6-3590-2D1B-23BC-0B971ED6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098F1-274F-AE88-1B45-AF93B343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A5754-522C-F693-D8A6-D406630A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3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8F60-6FBD-578D-A77B-7154A899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619E2-83B5-B2A7-B291-1CF92E9B9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3644C-FB1D-7669-2770-85374F6E2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2BA3E-C7C7-2E86-C287-B6F6FD49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47F75-7E73-5169-2155-94C5F258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E8D13-7005-13D3-D5C8-6AAFF490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8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5925-1EEA-F299-B23E-7A416ED0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77DEF-2E05-18B3-2CBC-07B3F291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BB4E2-2A40-1673-F090-981C7015A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E1C6E-25FD-8E5A-3E95-247E90B0E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CD6D-AD45-253D-4F06-11B5C8A5D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3C69EB-B934-F2A8-22F3-718CE65C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A13E4-D4A1-86E1-7213-6474A901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68EF81-DB7B-2B21-50D2-DB16C04D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6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21DF-D33F-F459-DDE0-08C56DD9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F040B-470D-37A6-7B9D-EBAACE784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DED1A-6377-06D7-4091-01852CA8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57ECB-1851-E522-9C8A-9FA9697B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1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56CC6-7048-8257-6C96-C8C79D9C4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7B2EA-5F5A-B87F-17BE-C17B741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5103B-C127-A291-1A10-F0ED38E4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42A1-323B-BAE1-6EAA-579ABC38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D848B-7395-C22D-78F3-AC9890553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30078-50A3-E1D5-EBED-4EF367285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8DA6-CAB3-70DB-1097-0F114469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96B06-905E-A716-D5B9-2CC1ECCD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2BB1C-C421-7280-9E9A-1FFD046F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8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D177-9AF7-2FA9-8048-AE774716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CBF97-C474-A3BD-1E46-F09AAD53F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F6517-A49C-8BB1-6089-B75405DCD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2E995-CCAC-5CD0-9B7E-44B29A01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77930-C61B-91EE-E302-D286F049D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9B2B2-AE4E-777D-C2B9-945C21BC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3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3EFAB-45F1-C447-2617-834EE5D3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F73F4-F583-4CB2-8002-342E09CE7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33687-1B9A-E94E-7A4B-406AF8140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256F93-D2E3-43BF-8669-F8AF76DB7BC0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5B27C-DD60-0EB4-D4C8-0B133C417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6A72-A125-ACA2-9199-0F019070F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5A5806-1CDB-47B3-9745-5BB03CE3D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3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.Domzalski@scouting.or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mailto:Support@trails-end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3469A8E1-DF2D-9EDB-EB53-D2E0B718E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2" y="3052301"/>
            <a:ext cx="4999677" cy="118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7E65C4-0294-CD37-17CA-69883541A7B0}"/>
              </a:ext>
            </a:extLst>
          </p:cNvPr>
          <p:cNvCxnSpPr>
            <a:cxnSpLocks/>
          </p:cNvCxnSpPr>
          <p:nvPr/>
        </p:nvCxnSpPr>
        <p:spPr>
          <a:xfrm>
            <a:off x="6067507" y="2332977"/>
            <a:ext cx="28493" cy="2624666"/>
          </a:xfrm>
          <a:prstGeom prst="straightConnector1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red text on a black background">
            <a:extLst>
              <a:ext uri="{FF2B5EF4-FFF2-40B4-BE49-F238E27FC236}">
                <a16:creationId xmlns:a16="http://schemas.microsoft.com/office/drawing/2014/main" id="{4A9FBF83-528B-59F6-96A1-316F2A76E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30" y="1659820"/>
            <a:ext cx="7361142" cy="34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622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8C6B3-5FCB-754C-25A6-D97EE6394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C28FAA-F958-BC93-9DB6-495BA74D7AB2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EF9B013-60F6-31D5-C6D1-6B76A58445C9}"/>
              </a:ext>
            </a:extLst>
          </p:cNvPr>
          <p:cNvSpPr>
            <a:spLocks noGrp="1"/>
          </p:cNvSpPr>
          <p:nvPr/>
        </p:nvSpPr>
        <p:spPr>
          <a:xfrm>
            <a:off x="267267" y="224212"/>
            <a:ext cx="47161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 dirty="0">
              <a:solidFill>
                <a:srgbClr val="071E37"/>
              </a:solidFill>
              <a:latin typeface="Source Sans Pro"/>
              <a:ea typeface="Source Sans Pro"/>
            </a:endParaRPr>
          </a:p>
          <a:p>
            <a:pPr algn="l"/>
            <a:r>
              <a:rPr lang="en-US" sz="2200" dirty="0">
                <a:solidFill>
                  <a:srgbClr val="071E37"/>
                </a:solidFill>
                <a:latin typeface="Source Sans Pro"/>
                <a:ea typeface="Source Sans Pro"/>
              </a:rPr>
              <a:t>Trail’s End App</a:t>
            </a:r>
          </a:p>
          <a:p>
            <a:pPr algn="l">
              <a:lnSpc>
                <a:spcPct val="120000"/>
              </a:lnSpc>
            </a:pPr>
            <a:r>
              <a:rPr lang="en-US" sz="4800" b="1" dirty="0">
                <a:solidFill>
                  <a:srgbClr val="071E37"/>
                </a:solidFill>
                <a:latin typeface="Source Sans Pro"/>
                <a:ea typeface="Source Sans Pro"/>
              </a:rPr>
              <a:t>APP REFRESH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6DF86C-6481-BB4F-FF9E-083957420C30}"/>
              </a:ext>
            </a:extLst>
          </p:cNvPr>
          <p:cNvSpPr>
            <a:spLocks noGrp="1"/>
          </p:cNvSpPr>
          <p:nvPr/>
        </p:nvSpPr>
        <p:spPr>
          <a:xfrm>
            <a:off x="268821" y="1718462"/>
            <a:ext cx="5329929" cy="4257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Single screen for all key actions: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Make a sale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Goal and rewards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Cash to Credit</a:t>
            </a:r>
            <a:endParaRPr lang="en-US" sz="1800"/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Storefronts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Sales data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Orders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Online sales</a:t>
            </a:r>
          </a:p>
          <a:p>
            <a:pPr marL="1028700" lvl="1" indent="-342900">
              <a:lnSpc>
                <a:spcPct val="150000"/>
              </a:lnSpc>
              <a:buFont typeface="Arial"/>
              <a:buChar char="•"/>
            </a:pPr>
            <a:r>
              <a:rPr lang="en-US" sz="220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Training</a:t>
            </a:r>
          </a:p>
          <a:p>
            <a:pPr marL="1028700" lvl="1" indent="-342900">
              <a:lnSpc>
                <a:spcPct val="150000"/>
              </a:lnSpc>
              <a:buFont typeface="Arial" pitchFamily="2" charset="2"/>
              <a:buChar char="•"/>
            </a:pPr>
            <a:endParaRPr lang="en-US" sz="2200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 sz="2200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03FDEE-F6D7-0095-CDEC-697A8B70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505" y="679128"/>
            <a:ext cx="2493628" cy="5421468"/>
          </a:xfrm>
          <a:prstGeom prst="rect">
            <a:avLst/>
          </a:prstGeom>
        </p:spPr>
      </p:pic>
      <p:pic>
        <p:nvPicPr>
          <p:cNvPr id="3" name="Picture 2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C86B725B-D29D-777E-83FD-DA1EA6B35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991" y="527932"/>
            <a:ext cx="2816076" cy="58021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2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FE0D-AB6C-FCD6-6CA1-D31401951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DDD488-9286-8F61-425E-992A558E7763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83D47-7CC6-9CC8-98F6-4C3FAABA3AD8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AD66A90-7734-44DB-1989-9AAC70F5C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May be a graphic of campsite and text that says &quot;Trail's Trail'sEnd End. 2025 STOREFRONTS TM 670,000 HOURS AT T7,000+ LOCATIONS WILL BE AVAILABLE FOR ALL UNITS! Every hour will have $300 potential based on foot traffic and trained Scouts! 860,000 total booked hours by Trail's 670,000 available for all Units! End: 190,000 hours pre-assigned to VIP units ($20k+). All units reserve earlier this year on 2nd day. 8 PM EST 2024 SALES RESERVATION SCHEDULE July 22 $10k+ RESERVATIONS July 23 4 All Units July 24 2 All Units Unlimited PROVIDING MORE FUNDRAISING OPPORTUNITIES FOR ALL UNITS AND SCOUTS!&quot;">
            <a:extLst>
              <a:ext uri="{FF2B5EF4-FFF2-40B4-BE49-F238E27FC236}">
                <a16:creationId xmlns:a16="http://schemas.microsoft.com/office/drawing/2014/main" id="{8BDF4F3B-B4D6-1FED-4A9D-BC88229C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AADEA24F-6EAF-2ED6-E072-D5303E17A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06013" y="-1260987"/>
            <a:ext cx="4994787" cy="4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482C4-61D8-F86F-D30B-9560E226B316}"/>
              </a:ext>
            </a:extLst>
          </p:cNvPr>
          <p:cNvGrpSpPr/>
          <p:nvPr/>
        </p:nvGrpSpPr>
        <p:grpSpPr>
          <a:xfrm>
            <a:off x="8650224" y="310897"/>
            <a:ext cx="3057708" cy="6062208"/>
            <a:chOff x="4635795" y="491527"/>
            <a:chExt cx="2909998" cy="58749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7C97DC-592F-B445-CED9-B1E426323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8897" y="667264"/>
              <a:ext cx="2570731" cy="5486401"/>
            </a:xfrm>
            <a:prstGeom prst="roundRect">
              <a:avLst>
                <a:gd name="adj" fmla="val 7866"/>
              </a:avLst>
            </a:prstGeom>
          </p:spPr>
        </p:pic>
        <p:pic>
          <p:nvPicPr>
            <p:cNvPr id="12" name="Picture 11" descr="A black screen with a black background&#10;&#10;AI-generated content may be incorrect.">
              <a:extLst>
                <a:ext uri="{FF2B5EF4-FFF2-40B4-BE49-F238E27FC236}">
                  <a16:creationId xmlns:a16="http://schemas.microsoft.com/office/drawing/2014/main" id="{51B7C032-A411-4FE0-1749-8B0014670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5795" y="491527"/>
              <a:ext cx="2909998" cy="5874946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79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C264D-AD93-6757-C1EE-DFB0B6C0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D2DF66-F528-BE46-6585-9BEB9BFDF4A7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119B527-9359-7F96-2E27-569886CBEB7F}"/>
              </a:ext>
            </a:extLst>
          </p:cNvPr>
          <p:cNvSpPr>
            <a:spLocks noGrp="1"/>
          </p:cNvSpPr>
          <p:nvPr/>
        </p:nvSpPr>
        <p:spPr>
          <a:xfrm>
            <a:off x="267267" y="237275"/>
            <a:ext cx="47161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r>
              <a:rPr lang="en-US" b="1">
                <a:solidFill>
                  <a:srgbClr val="002060"/>
                </a:solidFill>
                <a:latin typeface="Source Sans Pro"/>
                <a:ea typeface="Source Sans Pro"/>
              </a:rPr>
              <a:t>STOREFRONT EFFICIENCY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6E1DF3-DCC7-A261-8E91-7699F7F1EBA5}"/>
              </a:ext>
            </a:extLst>
          </p:cNvPr>
          <p:cNvSpPr>
            <a:spLocks noGrp="1"/>
          </p:cNvSpPr>
          <p:nvPr/>
        </p:nvSpPr>
        <p:spPr>
          <a:xfrm>
            <a:off x="77385" y="1881219"/>
            <a:ext cx="5525557" cy="42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Updated reservation time – 8 pm (ET)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Goal required to reserve storefronts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Guidance on storefront hours needed to reach goal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Auto-release on Thursdays at 8 pm (ET) for Fri - Sun reservations</a:t>
            </a:r>
          </a:p>
          <a:p>
            <a:pPr marL="800100" lvl="1" indent="-342900">
              <a:lnSpc>
                <a:spcPct val="150000"/>
              </a:lnSpc>
              <a:buFont typeface="Arial" pitchFamily="2" charset="2"/>
              <a:buChar char="•"/>
            </a:pPr>
            <a:r>
              <a:rPr lang="en-US" sz="1800" dirty="0">
                <a:solidFill>
                  <a:srgbClr val="3E64C4"/>
                </a:solidFill>
                <a:latin typeface="Source Sans Pro"/>
                <a:ea typeface="Source Sans Pro"/>
                <a:cs typeface="Segoe UI Light"/>
              </a:rPr>
              <a:t>38% of weekend hours were claimed in 2024 and not used by Scouts</a:t>
            </a:r>
            <a:endParaRPr lang="en-US" sz="18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 sz="2200" dirty="0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</p:txBody>
      </p:sp>
      <p:pic>
        <p:nvPicPr>
          <p:cNvPr id="2" name="Picture 1" descr="MacBook Air: Should You Buy? Reviews, Features, Deals and More">
            <a:extLst>
              <a:ext uri="{FF2B5EF4-FFF2-40B4-BE49-F238E27FC236}">
                <a16:creationId xmlns:a16="http://schemas.microsoft.com/office/drawing/2014/main" id="{049239B3-9A45-647A-EF84-D7D8E63E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64" y="1099580"/>
            <a:ext cx="6848475" cy="427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A8659-2B86-1713-B873-FA8F984B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89" t="428" r="565" b="11906"/>
          <a:stretch/>
        </p:blipFill>
        <p:spPr>
          <a:xfrm>
            <a:off x="6367171" y="1334279"/>
            <a:ext cx="5355772" cy="3461657"/>
          </a:xfrm>
          <a:prstGeom prst="roundRect">
            <a:avLst>
              <a:gd name="adj" fmla="val 1573"/>
            </a:avLst>
          </a:prstGeom>
        </p:spPr>
      </p:pic>
    </p:spTree>
    <p:extLst>
      <p:ext uri="{BB962C8B-B14F-4D97-AF65-F5344CB8AC3E}">
        <p14:creationId xmlns:p14="http://schemas.microsoft.com/office/powerpoint/2010/main" val="195284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0071-F8CF-AE27-1C91-CB7412FB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615D84-C027-82AE-3EFF-C97EE756E4E8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A178FB-64F8-7C57-7212-9E1DE49A5E56}"/>
              </a:ext>
            </a:extLst>
          </p:cNvPr>
          <p:cNvSpPr>
            <a:spLocks noGrp="1"/>
          </p:cNvSpPr>
          <p:nvPr/>
        </p:nvSpPr>
        <p:spPr>
          <a:xfrm>
            <a:off x="77385" y="2007614"/>
            <a:ext cx="5525557" cy="42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Share is the primary action for Scouts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Past customers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Text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Email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Social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Scouts are guided to personalize their page with new empty states to help them get started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DF67139-7018-124E-BAA8-341552AB358A}"/>
              </a:ext>
            </a:extLst>
          </p:cNvPr>
          <p:cNvSpPr>
            <a:spLocks noGrp="1"/>
          </p:cNvSpPr>
          <p:nvPr/>
        </p:nvSpPr>
        <p:spPr>
          <a:xfrm>
            <a:off x="267267" y="224212"/>
            <a:ext cx="47161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App</a:t>
            </a:r>
          </a:p>
          <a:p>
            <a:pPr algn="l">
              <a:lnSpc>
                <a:spcPct val="120000"/>
              </a:lnSpc>
            </a:pPr>
            <a:r>
              <a:rPr lang="en-US" sz="4800" b="1">
                <a:solidFill>
                  <a:srgbClr val="071E37"/>
                </a:solidFill>
                <a:latin typeface="Source Sans Pro"/>
                <a:ea typeface="Source Sans Pro"/>
              </a:rPr>
              <a:t>ONLINE SALES</a:t>
            </a:r>
          </a:p>
        </p:txBody>
      </p:sp>
      <p:pic>
        <p:nvPicPr>
          <p:cNvPr id="7" name="Picture 6" descr="A screenshot of a social media account&#10;&#10;AI-generated content may be incorrect.">
            <a:extLst>
              <a:ext uri="{FF2B5EF4-FFF2-40B4-BE49-F238E27FC236}">
                <a16:creationId xmlns:a16="http://schemas.microsoft.com/office/drawing/2014/main" id="{F8D7C3B4-DC26-DC53-6BA9-5C9F1459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694" y="543518"/>
            <a:ext cx="2789677" cy="5793045"/>
          </a:xfrm>
          <a:prstGeom prst="rect">
            <a:avLst/>
          </a:prstGeom>
        </p:spPr>
      </p:pic>
      <p:pic>
        <p:nvPicPr>
          <p:cNvPr id="9" name="Picture 8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219C94B6-B237-FB20-5941-6EDBD33E1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90" y="350920"/>
            <a:ext cx="3017821" cy="62178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76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C27B2-5072-B873-C472-61DA261E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A24907-702D-C9D9-869E-B430D8F2DFC4}"/>
              </a:ext>
            </a:extLst>
          </p:cNvPr>
          <p:cNvSpPr/>
          <p:nvPr/>
        </p:nvSpPr>
        <p:spPr>
          <a:xfrm>
            <a:off x="5602942" y="0"/>
            <a:ext cx="6589059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6009935-E1D8-CE5F-838C-96E249D8ED37}"/>
              </a:ext>
            </a:extLst>
          </p:cNvPr>
          <p:cNvSpPr>
            <a:spLocks noGrp="1"/>
          </p:cNvSpPr>
          <p:nvPr/>
        </p:nvSpPr>
        <p:spPr>
          <a:xfrm>
            <a:off x="220566" y="144808"/>
            <a:ext cx="5048037" cy="1384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b="1">
              <a:solidFill>
                <a:srgbClr val="071E37"/>
              </a:solidFill>
              <a:latin typeface="Source Sans Pro"/>
              <a:ea typeface="Source Sans Pro"/>
            </a:endParaRPr>
          </a:p>
          <a:p>
            <a:pPr algn="l"/>
            <a:r>
              <a:rPr lang="en-US" b="1">
                <a:solidFill>
                  <a:srgbClr val="071E37"/>
                </a:solidFill>
                <a:latin typeface="Source Sans Pro"/>
                <a:ea typeface="Source Sans Pro"/>
              </a:rPr>
              <a:t>TRAIL’S END ONLINE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6CAB0B-92B1-B75E-A728-D473F38EFF6D}"/>
              </a:ext>
            </a:extLst>
          </p:cNvPr>
          <p:cNvSpPr>
            <a:spLocks noGrp="1"/>
          </p:cNvSpPr>
          <p:nvPr/>
        </p:nvSpPr>
        <p:spPr>
          <a:xfrm>
            <a:off x="91496" y="2220266"/>
            <a:ext cx="5525557" cy="4247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Redesigned Scout pages that: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Emphasize the Scout and their story</a:t>
            </a:r>
          </a:p>
          <a:p>
            <a:pPr marL="10287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Allow consumers to share the Scout’s pages with their network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n-US">
              <a:solidFill>
                <a:srgbClr val="3E64C4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 Light"/>
            </a:endParaRPr>
          </a:p>
        </p:txBody>
      </p:sp>
      <p:pic>
        <p:nvPicPr>
          <p:cNvPr id="2" name="Picture 1" descr="MacBook Air: Should You Buy? Reviews, Features, Deals and More">
            <a:extLst>
              <a:ext uri="{FF2B5EF4-FFF2-40B4-BE49-F238E27FC236}">
                <a16:creationId xmlns:a16="http://schemas.microsoft.com/office/drawing/2014/main" id="{D81791E8-8D9A-050F-4CB1-55A9EC424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64" y="1099580"/>
            <a:ext cx="6848475" cy="4276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71915-805F-BD0C-F3B0-F1DFD01D9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1985"/>
          <a:stretch/>
        </p:blipFill>
        <p:spPr>
          <a:xfrm>
            <a:off x="6356284" y="1285768"/>
            <a:ext cx="5385142" cy="36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5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E77F-5289-C59B-C71F-E52D12F0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ADEB51-BD48-6087-95F6-1C51F50CFCF5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876D8BD-BCF3-FF4D-B16A-75B6C8146702}"/>
              </a:ext>
            </a:extLst>
          </p:cNvPr>
          <p:cNvSpPr>
            <a:spLocks noGrp="1"/>
          </p:cNvSpPr>
          <p:nvPr/>
        </p:nvSpPr>
        <p:spPr>
          <a:xfrm>
            <a:off x="302536" y="219385"/>
            <a:ext cx="5454869" cy="12641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App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Scout Rewards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96B86-CA37-7E6C-DD46-21DB7E1F663F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847BC-D8BC-FDBA-CAD6-FCDBA279F35F}"/>
              </a:ext>
            </a:extLst>
          </p:cNvPr>
          <p:cNvSpPr txBox="1"/>
          <p:nvPr/>
        </p:nvSpPr>
        <p:spPr>
          <a:xfrm>
            <a:off x="302536" y="1970363"/>
            <a:ext cx="48572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Scouts claim their rewards from the app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15 gift card options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Scouts can split their rewards across multiple gift cards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No approving, receiving, distributing, or replacing prizes.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Uncapped levels to incentivize top sellers. </a:t>
            </a:r>
          </a:p>
          <a:p>
            <a:pPr marL="342900" indent="-342900">
              <a:spcAft>
                <a:spcPts val="24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Heroes and helpers bonus points! </a:t>
            </a:r>
            <a:r>
              <a:rPr lang="en-US" sz="2000" b="1" u="sng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+.5 pts! </a:t>
            </a:r>
            <a:endParaRPr lang="en-US" b="1" u="sng" dirty="0">
              <a:solidFill>
                <a:srgbClr val="3E64C4"/>
              </a:solidFill>
              <a:cs typeface="Segoe U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86082-92FF-5FC9-A7FC-F3FE0A146008}"/>
              </a:ext>
            </a:extLst>
          </p:cNvPr>
          <p:cNvSpPr/>
          <p:nvPr/>
        </p:nvSpPr>
        <p:spPr>
          <a:xfrm>
            <a:off x="6000764" y="381017"/>
            <a:ext cx="2660904" cy="5673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59DAD6CE-7182-254F-1753-338D2BB9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116" y="219385"/>
            <a:ext cx="2995144" cy="6058964"/>
          </a:xfrm>
          <a:prstGeom prst="rect">
            <a:avLst/>
          </a:prstGeom>
        </p:spPr>
      </p:pic>
      <p:pic>
        <p:nvPicPr>
          <p:cNvPr id="15" name="Picture 14" descr="A blue and orange logo&#10;&#10;AI-generated content may be incorrect.">
            <a:extLst>
              <a:ext uri="{FF2B5EF4-FFF2-40B4-BE49-F238E27FC236}">
                <a16:creationId xmlns:a16="http://schemas.microsoft.com/office/drawing/2014/main" id="{10F0EE01-C9CF-E2A6-AF2E-D4F010D2B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8073" y="1359189"/>
            <a:ext cx="1149424" cy="756938"/>
          </a:xfrm>
          <a:prstGeom prst="rect">
            <a:avLst/>
          </a:prstGeom>
        </p:spPr>
      </p:pic>
      <p:pic>
        <p:nvPicPr>
          <p:cNvPr id="17" name="Picture 16" descr="A green background with white text&#10;&#10;AI-generated content may be incorrect.">
            <a:extLst>
              <a:ext uri="{FF2B5EF4-FFF2-40B4-BE49-F238E27FC236}">
                <a16:creationId xmlns:a16="http://schemas.microsoft.com/office/drawing/2014/main" id="{5ADC102F-35C4-CA76-6230-7312EAB25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464" y="2206638"/>
            <a:ext cx="1124786" cy="739145"/>
          </a:xfrm>
          <a:prstGeom prst="rect">
            <a:avLst/>
          </a:prstGeom>
        </p:spPr>
      </p:pic>
      <p:pic>
        <p:nvPicPr>
          <p:cNvPr id="19" name="Picture 18" descr="A cartoon character with a mustache and a red hat&#10;&#10;AI-generated content may be incorrect.">
            <a:extLst>
              <a:ext uri="{FF2B5EF4-FFF2-40B4-BE49-F238E27FC236}">
                <a16:creationId xmlns:a16="http://schemas.microsoft.com/office/drawing/2014/main" id="{52376256-A59E-1A4F-1978-76F3D2B8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072" y="2216798"/>
            <a:ext cx="1148735" cy="739145"/>
          </a:xfrm>
          <a:prstGeom prst="rect">
            <a:avLst/>
          </a:prstGeom>
        </p:spPr>
      </p:pic>
      <p:pic>
        <p:nvPicPr>
          <p:cNvPr id="1026" name="Picture 2" descr="Nike">
            <a:extLst>
              <a:ext uri="{FF2B5EF4-FFF2-40B4-BE49-F238E27FC236}">
                <a16:creationId xmlns:a16="http://schemas.microsoft.com/office/drawing/2014/main" id="{97ADB3F6-E388-C769-79DF-5626725B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76" y="3949054"/>
            <a:ext cx="1081141" cy="6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C Theatres®">
            <a:extLst>
              <a:ext uri="{FF2B5EF4-FFF2-40B4-BE49-F238E27FC236}">
                <a16:creationId xmlns:a16="http://schemas.microsoft.com/office/drawing/2014/main" id="{AB95959E-CEA9-2761-B661-56CEB503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00" y="3945915"/>
            <a:ext cx="1118807" cy="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ss Pro Shops®">
            <a:extLst>
              <a:ext uri="{FF2B5EF4-FFF2-40B4-BE49-F238E27FC236}">
                <a16:creationId xmlns:a16="http://schemas.microsoft.com/office/drawing/2014/main" id="{0DB7C9A0-6D5F-6878-B461-04D25720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75" y="4810948"/>
            <a:ext cx="1094767" cy="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rnes &amp; Noble">
            <a:extLst>
              <a:ext uri="{FF2B5EF4-FFF2-40B4-BE49-F238E27FC236}">
                <a16:creationId xmlns:a16="http://schemas.microsoft.com/office/drawing/2014/main" id="{48B4425C-784B-60F5-8A7F-748EF2E3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61" y="4801884"/>
            <a:ext cx="1111874" cy="7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almart">
            <a:extLst>
              <a:ext uri="{FF2B5EF4-FFF2-40B4-BE49-F238E27FC236}">
                <a16:creationId xmlns:a16="http://schemas.microsoft.com/office/drawing/2014/main" id="{1C466697-D3DA-F93D-DB88-54331E21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05" y="3056614"/>
            <a:ext cx="1091437" cy="69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bela's">
            <a:extLst>
              <a:ext uri="{FF2B5EF4-FFF2-40B4-BE49-F238E27FC236}">
                <a16:creationId xmlns:a16="http://schemas.microsoft.com/office/drawing/2014/main" id="{BD4AEA01-3AC8-5BE4-3E62-41E8F8DE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12" y="3056614"/>
            <a:ext cx="1118808" cy="70484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irtual Promotional Prepaid Mastercard USD">
            <a:extLst>
              <a:ext uri="{FF2B5EF4-FFF2-40B4-BE49-F238E27FC236}">
                <a16:creationId xmlns:a16="http://schemas.microsoft.com/office/drawing/2014/main" id="{5E86F0C1-46A8-C3CF-7106-96155223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86" y="1394679"/>
            <a:ext cx="1114784" cy="69488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BF82710-A592-FFF7-E71B-E0EB3498FAE8}"/>
              </a:ext>
            </a:extLst>
          </p:cNvPr>
          <p:cNvSpPr/>
          <p:nvPr/>
        </p:nvSpPr>
        <p:spPr>
          <a:xfrm>
            <a:off x="6061890" y="1267442"/>
            <a:ext cx="379684" cy="3796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2841E6-438C-F58D-1CAD-4C290BA5E829}"/>
              </a:ext>
            </a:extLst>
          </p:cNvPr>
          <p:cNvSpPr/>
          <p:nvPr/>
        </p:nvSpPr>
        <p:spPr>
          <a:xfrm>
            <a:off x="7270217" y="2915765"/>
            <a:ext cx="379684" cy="3796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4198CC42-0A0B-53AF-F037-023EFD68E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7883" y="1341534"/>
            <a:ext cx="248149" cy="248149"/>
          </a:xfrm>
          <a:prstGeom prst="rect">
            <a:avLst/>
          </a:prstGeom>
        </p:spPr>
      </p:pic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966112C6-85D0-E931-3E75-51FFF2996C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8848" y="3000137"/>
            <a:ext cx="248149" cy="2481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4AC98AE-6B5B-BD0E-439A-285A2634DFB6}"/>
              </a:ext>
            </a:extLst>
          </p:cNvPr>
          <p:cNvSpPr txBox="1"/>
          <p:nvPr/>
        </p:nvSpPr>
        <p:spPr>
          <a:xfrm>
            <a:off x="5653255" y="845843"/>
            <a:ext cx="339290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Helvetica Neue"/>
              </a:rPr>
              <a:t>Balance: </a:t>
            </a:r>
            <a:r>
              <a:rPr kumimoji="0" lang="en-US" b="1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Source Sans Pro" panose="020B0503030403020204" pitchFamily="34" charset="0"/>
                <a:ea typeface="Source Sans Pro" panose="020B0503030403020204" pitchFamily="34" charset="0"/>
                <a:sym typeface="Helvetica Neue"/>
              </a:rPr>
              <a:t>100.00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E4F57-461E-A24B-AF24-2F515AB775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5338" y="3941145"/>
            <a:ext cx="1088517" cy="689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51CF3F-D669-E26F-FF23-D3434D9F5D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8072" y="4796728"/>
            <a:ext cx="1157679" cy="736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6E0FF1-3EAC-F36D-8FAF-FFBBD7AFCC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7398" y="3916775"/>
            <a:ext cx="1208646" cy="759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6A0365-E1CA-E301-770C-FE8A164057E4}"/>
              </a:ext>
            </a:extLst>
          </p:cNvPr>
          <p:cNvSpPr txBox="1"/>
          <p:nvPr/>
        </p:nvSpPr>
        <p:spPr>
          <a:xfrm>
            <a:off x="8925978" y="23442"/>
            <a:ext cx="332012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AMAZON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TARGET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WALMART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PREPAID MASTERCARD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DICK’S SPORTING GOODS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NINTENDO 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GAMESTOP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BASS PRO SHOPS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CABELA’S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APPLE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LEGO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XBOX</a:t>
            </a:r>
          </a:p>
          <a:p>
            <a:pPr algn="ctr"/>
            <a:r>
              <a:rPr lang="en-US" sz="28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PLAYSTATION</a:t>
            </a:r>
          </a:p>
        </p:txBody>
      </p:sp>
    </p:spTree>
    <p:extLst>
      <p:ext uri="{BB962C8B-B14F-4D97-AF65-F5344CB8AC3E}">
        <p14:creationId xmlns:p14="http://schemas.microsoft.com/office/powerpoint/2010/main" val="3676003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BF103-412A-3B98-4551-ABE071ED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F9536722-7E7B-50E7-EFD0-089A971BB47F}"/>
              </a:ext>
            </a:extLst>
          </p:cNvPr>
          <p:cNvSpPr/>
          <p:nvPr/>
        </p:nvSpPr>
        <p:spPr>
          <a:xfrm>
            <a:off x="8341545" y="2057517"/>
            <a:ext cx="3603069" cy="4056257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4" name="Header">
            <a:extLst>
              <a:ext uri="{FF2B5EF4-FFF2-40B4-BE49-F238E27FC236}">
                <a16:creationId xmlns:a16="http://schemas.microsoft.com/office/drawing/2014/main" id="{6E54CAC0-936E-3630-6A1E-131245728300}"/>
              </a:ext>
            </a:extLst>
          </p:cNvPr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216626B5-4C5A-6CE4-D0F2-65D4FA248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3741BD71-DC4F-8E3B-86C0-29412713ED9F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 dirty="0"/>
              <a:t>Scout Pitch</a:t>
            </a:r>
            <a:endParaRPr sz="44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0F71690-2D85-D573-09B7-FD71844B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822561-9697-8A7C-3F2D-816D07D1284D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11" name="Header…">
            <a:extLst>
              <a:ext uri="{FF2B5EF4-FFF2-40B4-BE49-F238E27FC236}">
                <a16:creationId xmlns:a16="http://schemas.microsoft.com/office/drawing/2014/main" id="{6F14FB73-728D-86B8-EAFF-2F2F68924B24}"/>
              </a:ext>
            </a:extLst>
          </p:cNvPr>
          <p:cNvSpPr txBox="1"/>
          <p:nvPr/>
        </p:nvSpPr>
        <p:spPr>
          <a:xfrm>
            <a:off x="8494593" y="2349064"/>
            <a:ext cx="3340691" cy="358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NEVER, NEVER, NEVER </a:t>
            </a: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ask customers to buy popcorn. It’s to support You!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Even if the customer says no, always say, “Thank you” and “Have a good day.”</a:t>
            </a:r>
            <a:endParaRPr lang="en-US" sz="2400">
              <a:solidFill>
                <a:srgbClr val="001F38"/>
              </a:solidFill>
              <a:latin typeface="General Sans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EDC26-62EF-B65C-D895-3761976B9C0B}"/>
              </a:ext>
            </a:extLst>
          </p:cNvPr>
          <p:cNvSpPr txBox="1"/>
          <p:nvPr/>
        </p:nvSpPr>
        <p:spPr>
          <a:xfrm>
            <a:off x="356716" y="1536192"/>
            <a:ext cx="7100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Hello my name is ________  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 am earning my way to summer camp, with a $20 donation you can pick any bag on the table and help me earn my archery, canoeing, and first aid merit badge!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DBE50-3A74-AFC2-330E-890461ADA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3" y="4846320"/>
            <a:ext cx="1896913" cy="1905381"/>
          </a:xfrm>
          <a:prstGeom prst="rect">
            <a:avLst/>
          </a:prstGeom>
        </p:spPr>
      </p:pic>
      <p:pic>
        <p:nvPicPr>
          <p:cNvPr id="1026" name="Picture 2" descr="Archery Merit Badge Emblem | Boy Scouts ...">
            <a:extLst>
              <a:ext uri="{FF2B5EF4-FFF2-40B4-BE49-F238E27FC236}">
                <a16:creationId xmlns:a16="http://schemas.microsoft.com/office/drawing/2014/main" id="{4156C63F-98E4-E30D-5AE3-9DD632A8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08" y="4928616"/>
            <a:ext cx="1864145" cy="18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A7486-0420-76A2-0446-FF3E11FE2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985" y="4846320"/>
            <a:ext cx="1918940" cy="191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78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97E0D5FC-4DCE-33FC-57E9-F1DF795A6B7D}"/>
              </a:ext>
            </a:extLst>
          </p:cNvPr>
          <p:cNvSpPr/>
          <p:nvPr/>
        </p:nvSpPr>
        <p:spPr>
          <a:xfrm>
            <a:off x="8341545" y="2057517"/>
            <a:ext cx="3603069" cy="4056257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 dirty="0"/>
              <a:t>PRODUCTS and Pricing </a:t>
            </a:r>
            <a:endParaRPr sz="44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E39E0AB-15C0-4778-EB7E-43CC853A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5481B-52F0-A9A3-ED0B-0EA1DD133DA0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11" name="Header…">
            <a:extLst>
              <a:ext uri="{FF2B5EF4-FFF2-40B4-BE49-F238E27FC236}">
                <a16:creationId xmlns:a16="http://schemas.microsoft.com/office/drawing/2014/main" id="{D469DCD7-F02B-88C3-D86E-77538ACB3ED1}"/>
              </a:ext>
            </a:extLst>
          </p:cNvPr>
          <p:cNvSpPr txBox="1"/>
          <p:nvPr/>
        </p:nvSpPr>
        <p:spPr>
          <a:xfrm>
            <a:off x="8494593" y="2349064"/>
            <a:ext cx="3340691" cy="358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NEVER, NEVER, NEVER </a:t>
            </a: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ask customers to buy popcorn. It’s to support You!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Even if the customer says no, always say, “Thank you” and “Have a good day.”</a:t>
            </a:r>
            <a:endParaRPr lang="en-US" sz="2400">
              <a:solidFill>
                <a:srgbClr val="001F38"/>
              </a:solidFill>
              <a:latin typeface="General Sans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A8950-E634-B8E3-E21B-FBBF5D258A7F}"/>
              </a:ext>
            </a:extLst>
          </p:cNvPr>
          <p:cNvSpPr txBox="1"/>
          <p:nvPr/>
        </p:nvSpPr>
        <p:spPr>
          <a:xfrm>
            <a:off x="356715" y="1536192"/>
            <a:ext cx="83627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u="sng" dirty="0"/>
              <a:t>REMEMBER – YOU ARE NOT SELLING POPCORN. ANYONE CAN GO INTO A GROCERY STORE AND BUY A BAG!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Change your mindset to “with a $20 donation you will be helping me attend *insert adventure like Jamboree  / specific summer camp!” and pick anything from the table!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14DF8-05AB-311C-83DB-6BAD10ADF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4" y="5519057"/>
            <a:ext cx="1227166" cy="1232644"/>
          </a:xfrm>
          <a:prstGeom prst="rect">
            <a:avLst/>
          </a:prstGeom>
        </p:spPr>
      </p:pic>
      <p:pic>
        <p:nvPicPr>
          <p:cNvPr id="1026" name="Picture 2" descr="Archery Merit Badge Emblem | Boy Scouts ...">
            <a:extLst>
              <a:ext uri="{FF2B5EF4-FFF2-40B4-BE49-F238E27FC236}">
                <a16:creationId xmlns:a16="http://schemas.microsoft.com/office/drawing/2014/main" id="{5B2C9552-996B-B4F7-6858-F4C4F2DC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32" y="5519057"/>
            <a:ext cx="1260406" cy="12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6F696-9052-76D0-3470-55C9A5E22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897" y="5519057"/>
            <a:ext cx="1260406" cy="126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5220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20D2-BFCE-1872-5EDE-C925AFE7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18FB58FD-A204-DED5-8BFB-E1CF061191FB}"/>
              </a:ext>
            </a:extLst>
          </p:cNvPr>
          <p:cNvSpPr/>
          <p:nvPr/>
        </p:nvSpPr>
        <p:spPr>
          <a:xfrm>
            <a:off x="8341545" y="2057517"/>
            <a:ext cx="3603069" cy="4056257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24" name="Header">
            <a:extLst>
              <a:ext uri="{FF2B5EF4-FFF2-40B4-BE49-F238E27FC236}">
                <a16:creationId xmlns:a16="http://schemas.microsoft.com/office/drawing/2014/main" id="{F875B7D3-BC4E-796A-3743-0AF56E00580F}"/>
              </a:ext>
            </a:extLst>
          </p:cNvPr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17D4440F-A3B8-31EE-A5E0-A38031C1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208F8C88-B990-7FAC-9977-1CC8FD44161F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 dirty="0"/>
              <a:t>$20 on almost all items?!</a:t>
            </a:r>
            <a:endParaRPr sz="44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07848E6-981C-8412-0C81-78328B3A8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10EA2-7D4D-05A1-B7D1-67F3AAB7335E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11" name="Header…">
            <a:extLst>
              <a:ext uri="{FF2B5EF4-FFF2-40B4-BE49-F238E27FC236}">
                <a16:creationId xmlns:a16="http://schemas.microsoft.com/office/drawing/2014/main" id="{F2D72FB3-6759-6EBF-3DBC-D38200259FDD}"/>
              </a:ext>
            </a:extLst>
          </p:cNvPr>
          <p:cNvSpPr txBox="1"/>
          <p:nvPr/>
        </p:nvSpPr>
        <p:spPr>
          <a:xfrm>
            <a:off x="8494593" y="2349064"/>
            <a:ext cx="3340691" cy="3583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NEVER, NEVER, NEVER </a:t>
            </a: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ask customers to buy popcorn. It’s to support You!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400">
              <a:solidFill>
                <a:srgbClr val="001F38"/>
              </a:solidFill>
              <a:latin typeface="General Sans Regular"/>
              <a:sym typeface="General Sans Semibold"/>
            </a:endParaRP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400">
                <a:solidFill>
                  <a:srgbClr val="001F38"/>
                </a:solidFill>
                <a:latin typeface="General Sans Regular"/>
                <a:sym typeface="General Sans Semibold"/>
              </a:rPr>
              <a:t>Even if the customer says no, always say, “Thank you” and “Have a good day.”</a:t>
            </a:r>
            <a:endParaRPr lang="en-US" sz="2400">
              <a:solidFill>
                <a:srgbClr val="001F38"/>
              </a:solidFill>
              <a:latin typeface="General Sans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C320D-8F95-AF5C-66B1-BDF5BAD9D510}"/>
              </a:ext>
            </a:extLst>
          </p:cNvPr>
          <p:cNvSpPr txBox="1"/>
          <p:nvPr/>
        </p:nvSpPr>
        <p:spPr>
          <a:xfrm>
            <a:off x="356715" y="1536192"/>
            <a:ext cx="83627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u="sng" dirty="0"/>
              <a:t>One price – simplifies the fundraiser.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Inventory management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Mistakes with selling the wrong bag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Trail’s End tested this mix last year!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$11 an hour increase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8% more Yeses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Scouts understand its not about the product its about ME and my Unit.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25DB6-E96F-60E7-E102-EF9A38964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4" y="5519057"/>
            <a:ext cx="1227166" cy="1232644"/>
          </a:xfrm>
          <a:prstGeom prst="rect">
            <a:avLst/>
          </a:prstGeom>
        </p:spPr>
      </p:pic>
      <p:pic>
        <p:nvPicPr>
          <p:cNvPr id="1026" name="Picture 2" descr="Archery Merit Badge Emblem | Boy Scouts ...">
            <a:extLst>
              <a:ext uri="{FF2B5EF4-FFF2-40B4-BE49-F238E27FC236}">
                <a16:creationId xmlns:a16="http://schemas.microsoft.com/office/drawing/2014/main" id="{010BD1B0-147E-0A75-43B8-BCDB52CA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32" y="5519057"/>
            <a:ext cx="1260406" cy="123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BDABD-2D04-0DFB-46F7-CE9393CA6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897" y="5519057"/>
            <a:ext cx="1260406" cy="126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77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22C04-3A72-C5F0-3741-61AA68670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7F6E77-A5A9-6327-929A-57AF80B12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38883"/>
            <a:ext cx="8153400" cy="2464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3FA801-CBDA-D952-7E74-1E0672DA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5"/>
          <a:stretch/>
        </p:blipFill>
        <p:spPr>
          <a:xfrm>
            <a:off x="-70756" y="2216322"/>
            <a:ext cx="5055192" cy="24253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C6048A-37C1-BF0A-1FF7-C54B11B37D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52"/>
          <a:stretch/>
        </p:blipFill>
        <p:spPr>
          <a:xfrm>
            <a:off x="8635350" y="2325738"/>
            <a:ext cx="3454820" cy="21699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676BD3-3CDA-9BCF-4F84-5D81F97DE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625" r="6369"/>
          <a:stretch/>
        </p:blipFill>
        <p:spPr>
          <a:xfrm>
            <a:off x="-70756" y="4495732"/>
            <a:ext cx="4147457" cy="22880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990F53-7FC4-50EE-3E4A-1A7E1391C0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608" b="12356"/>
          <a:stretch/>
        </p:blipFill>
        <p:spPr>
          <a:xfrm>
            <a:off x="4738551" y="2559406"/>
            <a:ext cx="3896799" cy="1796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EB469-FEF5-2BAA-8050-C76C978808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32" t="4575" r="7448"/>
          <a:stretch/>
        </p:blipFill>
        <p:spPr>
          <a:xfrm>
            <a:off x="4147457" y="4495005"/>
            <a:ext cx="4535411" cy="22239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EA4DCA-C152-DCB8-D31B-9B47C7E70B1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5297"/>
          <a:stretch/>
        </p:blipFill>
        <p:spPr>
          <a:xfrm>
            <a:off x="8028651" y="195144"/>
            <a:ext cx="4163349" cy="17965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3C57E63-03AC-AB34-B0D3-341A4A31E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90"/>
          <a:stretch/>
        </p:blipFill>
        <p:spPr>
          <a:xfrm>
            <a:off x="8753624" y="4866292"/>
            <a:ext cx="3454820" cy="17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9D9B519C-505F-700E-3E0C-F2A46663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49278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Header"/>
          <p:cNvSpPr txBox="1"/>
          <p:nvPr/>
        </p:nvSpPr>
        <p:spPr>
          <a:xfrm>
            <a:off x="644863" y="312180"/>
            <a:ext cx="71910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>
                <a:latin typeface="Aptos Black" panose="020B0004020202020204" pitchFamily="34" charset="0"/>
              </a:rPr>
              <a:t>2024 Top Sellers</a:t>
            </a:r>
            <a:endParaRPr sz="4400">
              <a:latin typeface="Aptos Black" panose="020B0004020202020204" pitchFamily="34" charset="0"/>
            </a:endParaRP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DE072-23C1-3BE5-3574-D1A886568F4E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534577-9842-9E42-6C1D-FF8A35535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18632"/>
              </p:ext>
            </p:extLst>
          </p:nvPr>
        </p:nvGraphicFramePr>
        <p:xfrm>
          <a:off x="322431" y="1422398"/>
          <a:ext cx="5773569" cy="5128497"/>
        </p:xfrm>
        <a:graphic>
          <a:graphicData uri="http://schemas.openxmlformats.org/drawingml/2006/table">
            <a:tbl>
              <a:tblPr/>
              <a:tblGrid>
                <a:gridCol w="1049740">
                  <a:extLst>
                    <a:ext uri="{9D8B030D-6E8A-4147-A177-3AD203B41FA5}">
                      <a16:colId xmlns:a16="http://schemas.microsoft.com/office/drawing/2014/main" val="3820484219"/>
                    </a:ext>
                  </a:extLst>
                </a:gridCol>
                <a:gridCol w="1049740">
                  <a:extLst>
                    <a:ext uri="{9D8B030D-6E8A-4147-A177-3AD203B41FA5}">
                      <a16:colId xmlns:a16="http://schemas.microsoft.com/office/drawing/2014/main" val="2899772336"/>
                    </a:ext>
                  </a:extLst>
                </a:gridCol>
                <a:gridCol w="1108940">
                  <a:extLst>
                    <a:ext uri="{9D8B030D-6E8A-4147-A177-3AD203B41FA5}">
                      <a16:colId xmlns:a16="http://schemas.microsoft.com/office/drawing/2014/main" val="2406442235"/>
                    </a:ext>
                  </a:extLst>
                </a:gridCol>
                <a:gridCol w="1231272">
                  <a:extLst>
                    <a:ext uri="{9D8B030D-6E8A-4147-A177-3AD203B41FA5}">
                      <a16:colId xmlns:a16="http://schemas.microsoft.com/office/drawing/2014/main" val="968744328"/>
                    </a:ext>
                  </a:extLst>
                </a:gridCol>
                <a:gridCol w="1333877">
                  <a:extLst>
                    <a:ext uri="{9D8B030D-6E8A-4147-A177-3AD203B41FA5}">
                      <a16:colId xmlns:a16="http://schemas.microsoft.com/office/drawing/2014/main" val="3178044017"/>
                    </a:ext>
                  </a:extLst>
                </a:gridCol>
              </a:tblGrid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Rank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Scout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Unit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Total Sales $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23759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Preston E.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$18,520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71772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Jacob S.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$10,668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454392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Teddy A.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$5,558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87815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Jace M.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$4,714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955114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RJ M.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$4,511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59970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David L.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1001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Osprey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$4,100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15800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Jacob M.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2022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Pinelands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$4,076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15992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Erik M.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2022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Pinelands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$4,049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484235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Josef F.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$4,003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51940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Kaylee K.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$3,896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6353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D4156F0-3540-6523-E1F0-04CA33C81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009461"/>
              </p:ext>
            </p:extLst>
          </p:nvPr>
        </p:nvGraphicFramePr>
        <p:xfrm>
          <a:off x="6278878" y="1417323"/>
          <a:ext cx="5595868" cy="5128497"/>
        </p:xfrm>
        <a:graphic>
          <a:graphicData uri="http://schemas.openxmlformats.org/drawingml/2006/table">
            <a:tbl>
              <a:tblPr/>
              <a:tblGrid>
                <a:gridCol w="1243526">
                  <a:extLst>
                    <a:ext uri="{9D8B030D-6E8A-4147-A177-3AD203B41FA5}">
                      <a16:colId xmlns:a16="http://schemas.microsoft.com/office/drawing/2014/main" val="282520814"/>
                    </a:ext>
                  </a:extLst>
                </a:gridCol>
                <a:gridCol w="1223244">
                  <a:extLst>
                    <a:ext uri="{9D8B030D-6E8A-4147-A177-3AD203B41FA5}">
                      <a16:colId xmlns:a16="http://schemas.microsoft.com/office/drawing/2014/main" val="295351858"/>
                    </a:ext>
                  </a:extLst>
                </a:gridCol>
                <a:gridCol w="1289715">
                  <a:extLst>
                    <a:ext uri="{9D8B030D-6E8A-4147-A177-3AD203B41FA5}">
                      <a16:colId xmlns:a16="http://schemas.microsoft.com/office/drawing/2014/main" val="848488939"/>
                    </a:ext>
                  </a:extLst>
                </a:gridCol>
                <a:gridCol w="1839383">
                  <a:extLst>
                    <a:ext uri="{9D8B030D-6E8A-4147-A177-3AD203B41FA5}">
                      <a16:colId xmlns:a16="http://schemas.microsoft.com/office/drawing/2014/main" val="1706522848"/>
                    </a:ext>
                  </a:extLst>
                </a:gridCol>
              </a:tblGrid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Rank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Unit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District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Total Sales $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664514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7721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$130,648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14605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4176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Pine Hill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$21,997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08154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2022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Pinelands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$19,159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70902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1001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Osprey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$17,432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992813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7161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Crossroads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$16,942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0450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4015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Pine Hill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$8,371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398715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Troop 4076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Pine Hill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$7,616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2920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1025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Osprey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$6,939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834296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Pack 4059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Pinelands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0E6F5"/>
                          </a:highlight>
                          <a:latin typeface="Aptos Narrow" panose="020B0004020202020204" pitchFamily="34" charset="0"/>
                        </a:rPr>
                        <a:t>$6,822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94721"/>
                  </a:ext>
                </a:extLst>
              </a:tr>
              <a:tr h="466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Pack 4234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Pinelands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$5,570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18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05179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2B0B2-57E0-8494-5B93-D9D30AD9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E34B0E6-4649-BD4E-8EC9-AA6C30E8D2D2}"/>
              </a:ext>
            </a:extLst>
          </p:cNvPr>
          <p:cNvSpPr/>
          <p:nvPr/>
        </p:nvSpPr>
        <p:spPr>
          <a:xfrm>
            <a:off x="0" y="1091003"/>
            <a:ext cx="12192000" cy="5766997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8B133-AF66-2C2E-E382-6FADE571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160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A731BC-CAB2-454B-F5C4-2CE5A1FFA0EF}"/>
              </a:ext>
            </a:extLst>
          </p:cNvPr>
          <p:cNvSpPr txBox="1"/>
          <p:nvPr/>
        </p:nvSpPr>
        <p:spPr>
          <a:xfrm>
            <a:off x="6516077" y="1460335"/>
            <a:ext cx="56759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Any $ donation should be turned into the heroes and helpers program!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Scouts earn an additional 0.5 points per donation!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$1 credit card donation = 1.75 pts!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dirty="0"/>
              <a:t>$1 cash donation = 1.5 pts!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1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/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26" name="Line"/>
          <p:cNvSpPr/>
          <p:nvPr/>
        </p:nvSpPr>
        <p:spPr>
          <a:xfrm flipV="1">
            <a:off x="3810819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7" name="Header…"/>
          <p:cNvSpPr txBox="1"/>
          <p:nvPr/>
        </p:nvSpPr>
        <p:spPr>
          <a:xfrm>
            <a:off x="4495799" y="1973095"/>
            <a:ext cx="3200400" cy="178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Commission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Base 33% (Storefront &amp; Wagon)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2 % - Attend Kickoff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Online 35%</a:t>
            </a:r>
            <a:endParaRPr sz="2000" dirty="0"/>
          </a:p>
        </p:txBody>
      </p:sp>
      <p:sp>
        <p:nvSpPr>
          <p:cNvPr id="228" name="Header…"/>
          <p:cNvSpPr txBox="1"/>
          <p:nvPr/>
        </p:nvSpPr>
        <p:spPr>
          <a:xfrm>
            <a:off x="8338768" y="1931505"/>
            <a:ext cx="3665480" cy="3013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Bonus Commission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Between $7,500-$19,999 – 1%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Between $20,000-$29,999 – 2%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Between $30,000-$39,999 – 3%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Between $40,000-$49,999 – 4%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Sales over $50,000 – 5%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Total Commission Possible – 40%</a:t>
            </a:r>
          </a:p>
        </p:txBody>
      </p:sp>
      <p:sp>
        <p:nvSpPr>
          <p:cNvPr id="229" name="Line"/>
          <p:cNvSpPr/>
          <p:nvPr/>
        </p:nvSpPr>
        <p:spPr>
          <a:xfrm flipV="1">
            <a:off x="7982545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E7BA61D-CDF3-1F50-541A-2A160995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68A2B22-1A1E-4D0E-595D-294796740A16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Council Sale Details</a:t>
            </a:r>
            <a:endParaRPr sz="4400"/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177647C-353D-5A85-2F61-0A3D48427C8F}"/>
              </a:ext>
            </a:extLst>
          </p:cNvPr>
          <p:cNvSpPr txBox="1"/>
          <p:nvPr/>
        </p:nvSpPr>
        <p:spPr>
          <a:xfrm>
            <a:off x="344033" y="1805976"/>
            <a:ext cx="3394685" cy="45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Dates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Kickoffs – 6/21 and 6/28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Ordering Portal Opens – 6/28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Initial Order Due – 8/3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Initial Order Distribution/Pick Up – 8/15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Ordering Portal Opens for Final Order – 10/20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Final Product Due in TE System – 11/2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Final Product Distribution/Pick Up – 11/14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Popcorn Payment is Due – 12/5</a:t>
            </a:r>
            <a:endParaRPr sz="20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14086D6-049C-7A38-00E7-DFDD6A7A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99C57-67C8-2EB2-9E87-69314589284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98053859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D25D-8D55-FD5C-94DB-D531DC3BF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>
            <a:extLst>
              <a:ext uri="{FF2B5EF4-FFF2-40B4-BE49-F238E27FC236}">
                <a16:creationId xmlns:a16="http://schemas.microsoft.com/office/drawing/2014/main" id="{0785C0BA-DB83-9ED5-CDD3-D582FEB6B9EF}"/>
              </a:ext>
            </a:extLst>
          </p:cNvPr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26" name="Line">
            <a:extLst>
              <a:ext uri="{FF2B5EF4-FFF2-40B4-BE49-F238E27FC236}">
                <a16:creationId xmlns:a16="http://schemas.microsoft.com/office/drawing/2014/main" id="{E1BC4973-694B-2888-94E6-1EA8A1B20A4F}"/>
              </a:ext>
            </a:extLst>
          </p:cNvPr>
          <p:cNvSpPr/>
          <p:nvPr/>
        </p:nvSpPr>
        <p:spPr>
          <a:xfrm flipV="1">
            <a:off x="3810819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7" name="Header…">
            <a:extLst>
              <a:ext uri="{FF2B5EF4-FFF2-40B4-BE49-F238E27FC236}">
                <a16:creationId xmlns:a16="http://schemas.microsoft.com/office/drawing/2014/main" id="{4D927A1F-8135-3EC7-6E05-FFDE5925A141}"/>
              </a:ext>
            </a:extLst>
          </p:cNvPr>
          <p:cNvSpPr txBox="1"/>
          <p:nvPr/>
        </p:nvSpPr>
        <p:spPr>
          <a:xfrm>
            <a:off x="4149243" y="1701800"/>
            <a:ext cx="3530705" cy="178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Blitz Weekends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Blitz weekend 1  8/22-8/23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Blitz weekend 2 – 9/20-9/21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Blitz weekend 3 – 10/11-10/12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</p:txBody>
      </p:sp>
      <p:sp>
        <p:nvSpPr>
          <p:cNvPr id="228" name="Header…">
            <a:extLst>
              <a:ext uri="{FF2B5EF4-FFF2-40B4-BE49-F238E27FC236}">
                <a16:creationId xmlns:a16="http://schemas.microsoft.com/office/drawing/2014/main" id="{765D7EF7-DBAB-F071-AFDD-04D3B3BFD500}"/>
              </a:ext>
            </a:extLst>
          </p:cNvPr>
          <p:cNvSpPr txBox="1"/>
          <p:nvPr/>
        </p:nvSpPr>
        <p:spPr>
          <a:xfrm>
            <a:off x="8587740" y="1673591"/>
            <a:ext cx="3200400" cy="516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Blitz Weekends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Blitz weekend – For each weekend, each scout who participates in any part of the Popcorn Sale gets their name entered into a drawing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For each weekend: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One winner from each District - $50 Amazon gift card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One grand prize Council winner - $100 Amazon gift card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fr-FR" sz="2000" dirty="0"/>
          </a:p>
        </p:txBody>
      </p:sp>
      <p:sp>
        <p:nvSpPr>
          <p:cNvPr id="229" name="Line">
            <a:extLst>
              <a:ext uri="{FF2B5EF4-FFF2-40B4-BE49-F238E27FC236}">
                <a16:creationId xmlns:a16="http://schemas.microsoft.com/office/drawing/2014/main" id="{1416B308-FB44-7E6D-7F79-A151C8198E6A}"/>
              </a:ext>
            </a:extLst>
          </p:cNvPr>
          <p:cNvSpPr/>
          <p:nvPr/>
        </p:nvSpPr>
        <p:spPr>
          <a:xfrm flipV="1">
            <a:off x="7982545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5D6C62A-7F57-5C34-FF1D-9AA59A65D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0B3998F8-6B2E-8FF8-43B5-D7FA8596E779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Council Sale Details</a:t>
            </a:r>
            <a:endParaRPr sz="4400"/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1B94EAAC-C4CD-D784-E136-EC7D3BE55D13}"/>
              </a:ext>
            </a:extLst>
          </p:cNvPr>
          <p:cNvSpPr txBox="1"/>
          <p:nvPr/>
        </p:nvSpPr>
        <p:spPr>
          <a:xfrm>
            <a:off x="494947" y="1701800"/>
            <a:ext cx="3200400" cy="45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GSC Incentives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Top Selling Scout will win $250 towards a week of GSC Summer Camp!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Top 10 Scouts and Top 10 Units will be displayed throughout the Sale on our GSC Leaderboard.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Spin to Event in Jan 2026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All scouts who sell over $1,250 will be invited to a special event with fun, food, and prizes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594766A-D0C3-618C-AE71-C9B3CD91D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C1DC1-517D-6F47-0869-BE8787A8750F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189814800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36ED3-77C1-303A-E791-B76093887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Header">
            <a:extLst>
              <a:ext uri="{FF2B5EF4-FFF2-40B4-BE49-F238E27FC236}">
                <a16:creationId xmlns:a16="http://schemas.microsoft.com/office/drawing/2014/main" id="{166F3830-CFC4-C150-FC3B-791DD08BBE35}"/>
              </a:ext>
            </a:extLst>
          </p:cNvPr>
          <p:cNvSpPr txBox="1"/>
          <p:nvPr/>
        </p:nvSpPr>
        <p:spPr>
          <a:xfrm>
            <a:off x="2138518" y="191902"/>
            <a:ext cx="1344920" cy="5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r>
              <a:rPr sz="3400"/>
              <a:t>Header</a:t>
            </a:r>
          </a:p>
        </p:txBody>
      </p:sp>
      <p:sp>
        <p:nvSpPr>
          <p:cNvPr id="226" name="Line">
            <a:extLst>
              <a:ext uri="{FF2B5EF4-FFF2-40B4-BE49-F238E27FC236}">
                <a16:creationId xmlns:a16="http://schemas.microsoft.com/office/drawing/2014/main" id="{31B28FA8-DD98-DFBA-D2F7-3F8A936560ED}"/>
              </a:ext>
            </a:extLst>
          </p:cNvPr>
          <p:cNvSpPr/>
          <p:nvPr/>
        </p:nvSpPr>
        <p:spPr>
          <a:xfrm flipV="1">
            <a:off x="3810819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7" name="Header…">
            <a:extLst>
              <a:ext uri="{FF2B5EF4-FFF2-40B4-BE49-F238E27FC236}">
                <a16:creationId xmlns:a16="http://schemas.microsoft.com/office/drawing/2014/main" id="{5825C58C-3C4E-3D4E-7EA5-47F51E8B74BB}"/>
              </a:ext>
            </a:extLst>
          </p:cNvPr>
          <p:cNvSpPr txBox="1"/>
          <p:nvPr/>
        </p:nvSpPr>
        <p:spPr>
          <a:xfrm>
            <a:off x="4149243" y="1772332"/>
            <a:ext cx="3530705" cy="266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$25,000 in Total Sales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- Complimentary waterpark pass for all youth in units, with the purchase of an adult ticket.</a:t>
            </a:r>
            <a:endParaRPr lang="en-US" sz="200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28" name="Header…">
            <a:extLst>
              <a:ext uri="{FF2B5EF4-FFF2-40B4-BE49-F238E27FC236}">
                <a16:creationId xmlns:a16="http://schemas.microsoft.com/office/drawing/2014/main" id="{DC8C9286-F1DE-9A4B-444E-745211150994}"/>
              </a:ext>
            </a:extLst>
          </p:cNvPr>
          <p:cNvSpPr txBox="1"/>
          <p:nvPr/>
        </p:nvSpPr>
        <p:spPr>
          <a:xfrm>
            <a:off x="8506258" y="1772332"/>
            <a:ext cx="3200400" cy="309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$15,000 in Total Sales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- Complimentary pass for the Spring Beach Jam for all youth in units, with the purchase of an adult ticket.</a:t>
            </a:r>
            <a:endParaRPr lang="fr-FR" sz="2000" dirty="0"/>
          </a:p>
        </p:txBody>
      </p:sp>
      <p:sp>
        <p:nvSpPr>
          <p:cNvPr id="229" name="Line">
            <a:extLst>
              <a:ext uri="{FF2B5EF4-FFF2-40B4-BE49-F238E27FC236}">
                <a16:creationId xmlns:a16="http://schemas.microsoft.com/office/drawing/2014/main" id="{1E780895-8355-4C6B-C0D1-534B0C29415D}"/>
              </a:ext>
            </a:extLst>
          </p:cNvPr>
          <p:cNvSpPr/>
          <p:nvPr/>
        </p:nvSpPr>
        <p:spPr>
          <a:xfrm flipV="1">
            <a:off x="7982545" y="2043067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09D3B3A-5BF6-2A20-5819-0714DA516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9B293ED4-304B-0DDB-8308-4C3F7B80CBC7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Council Sale Details</a:t>
            </a:r>
            <a:endParaRPr sz="4400"/>
          </a:p>
        </p:txBody>
      </p:sp>
      <p:sp>
        <p:nvSpPr>
          <p:cNvPr id="4" name="Header…">
            <a:extLst>
              <a:ext uri="{FF2B5EF4-FFF2-40B4-BE49-F238E27FC236}">
                <a16:creationId xmlns:a16="http://schemas.microsoft.com/office/drawing/2014/main" id="{F5917D5C-570A-938C-7842-8F43379ECCAA}"/>
              </a:ext>
            </a:extLst>
          </p:cNvPr>
          <p:cNvSpPr txBox="1"/>
          <p:nvPr/>
        </p:nvSpPr>
        <p:spPr>
          <a:xfrm>
            <a:off x="535688" y="1701800"/>
            <a:ext cx="3200400" cy="5475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Popcorn Partner – Morey’s Piers and Water Parks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$100,000 in Total Sales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- Complimentary waterpark pass for all youth in the unit. </a:t>
            </a: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spcAft>
                <a:spcPts val="6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BC07726-E122-856D-71C2-AA9B3A17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64603-B1E7-B99C-8BD4-C5698217D678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34216900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ine"/>
          <p:cNvSpPr/>
          <p:nvPr/>
        </p:nvSpPr>
        <p:spPr>
          <a:xfrm flipV="1">
            <a:off x="417707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647633" y="4433130"/>
            <a:ext cx="2971800" cy="182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Facebook Group</a:t>
            </a:r>
          </a:p>
          <a:p>
            <a:pPr defTabSz="1219169" hangingPunct="0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kern="0">
                <a:solidFill>
                  <a:srgbClr val="001F38"/>
                </a:solidFill>
                <a:latin typeface="General Sans Regular"/>
                <a:sym typeface="General Sans Regular"/>
              </a:rPr>
              <a:t>Join Trail’s End Popcorn Community for best practices, support, news, and answers to questions.</a:t>
            </a:r>
          </a:p>
        </p:txBody>
      </p:sp>
      <p:sp>
        <p:nvSpPr>
          <p:cNvPr id="238" name="Header…"/>
          <p:cNvSpPr txBox="1"/>
          <p:nvPr/>
        </p:nvSpPr>
        <p:spPr>
          <a:xfrm>
            <a:off x="667704" y="1869115"/>
            <a:ext cx="2971800" cy="182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Trail’s End Support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Visit our FAQ page for answers to commonly asked questions &amp; to open a ticket.</a:t>
            </a:r>
            <a:endParaRPr sz="2000"/>
          </a:p>
        </p:txBody>
      </p:sp>
      <p:sp>
        <p:nvSpPr>
          <p:cNvPr id="239" name="Line"/>
          <p:cNvSpPr/>
          <p:nvPr/>
        </p:nvSpPr>
        <p:spPr>
          <a:xfrm flipV="1">
            <a:off x="8081937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Support</a:t>
            </a:r>
            <a:endParaRPr sz="4400"/>
          </a:p>
        </p:txBody>
      </p:sp>
      <p:sp>
        <p:nvSpPr>
          <p:cNvPr id="7" name="Header…">
            <a:extLst>
              <a:ext uri="{FF2B5EF4-FFF2-40B4-BE49-F238E27FC236}">
                <a16:creationId xmlns:a16="http://schemas.microsoft.com/office/drawing/2014/main" id="{C4ED2D65-0589-D7FA-C848-DDD7C3F4F3D5}"/>
              </a:ext>
            </a:extLst>
          </p:cNvPr>
          <p:cNvSpPr txBox="1"/>
          <p:nvPr/>
        </p:nvSpPr>
        <p:spPr>
          <a:xfrm>
            <a:off x="8552496" y="2484669"/>
            <a:ext cx="3235641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 dirty="0">
                <a:latin typeface="General Sans Semibold"/>
                <a:ea typeface="General Sans Semibold"/>
                <a:cs typeface="General Sans Semibold"/>
                <a:sym typeface="General Sans Semibold"/>
              </a:rPr>
              <a:t>Council Support</a:t>
            </a:r>
            <a:endParaRPr sz="2750" b="1" dirty="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Brian Domzalski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/>
              <a:t>609-261-5850 x229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>
                <a:hlinkClick r:id="rId3"/>
              </a:rPr>
              <a:t>Brian.Domzalski@scouting.org</a:t>
            </a:r>
            <a:endParaRPr lang="en-US" sz="2000" dirty="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b="1" dirty="0">
                <a:solidFill>
                  <a:srgbClr val="FF0000"/>
                </a:solidFill>
              </a:rPr>
              <a:t>Trail’s-End Support Team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 dirty="0">
                <a:hlinkClick r:id="rId4"/>
              </a:rPr>
              <a:t>Support@trails-end.com</a:t>
            </a:r>
            <a:r>
              <a:rPr lang="en-US" sz="2000" dirty="0"/>
              <a:t> </a:t>
            </a:r>
          </a:p>
          <a:p>
            <a:pPr algn="l"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endParaRPr lang="en-US" sz="2000" dirty="0"/>
          </a:p>
        </p:txBody>
      </p:sp>
      <p:pic>
        <p:nvPicPr>
          <p:cNvPr id="9" name="Picture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EF4C2A2-3E53-8E1C-9568-06FC085C8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1" y="3690126"/>
            <a:ext cx="2693686" cy="2693686"/>
          </a:xfrm>
          <a:prstGeom prst="rect">
            <a:avLst/>
          </a:prstGeom>
        </p:spPr>
      </p:pic>
      <p:pic>
        <p:nvPicPr>
          <p:cNvPr id="11" name="Picture 1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D52F45C-7DFC-7F0F-8130-72FD68AF38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46" y="1750022"/>
            <a:ext cx="2692908" cy="2692908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B334ED1E-2CDC-29C5-223A-D6C183902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ED6DDD-A8C4-813F-396D-8B23836F5EF5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</p:spTree>
    <p:extLst>
      <p:ext uri="{BB962C8B-B14F-4D97-AF65-F5344CB8AC3E}">
        <p14:creationId xmlns:p14="http://schemas.microsoft.com/office/powerpoint/2010/main" val="7085036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C4BA-9FDC-E15C-F061-8C178D20B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>
            <a:extLst>
              <a:ext uri="{FF2B5EF4-FFF2-40B4-BE49-F238E27FC236}">
                <a16:creationId xmlns:a16="http://schemas.microsoft.com/office/drawing/2014/main" id="{B8890376-E0B7-7793-5730-F490BA5F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tro Header">
            <a:extLst>
              <a:ext uri="{FF2B5EF4-FFF2-40B4-BE49-F238E27FC236}">
                <a16:creationId xmlns:a16="http://schemas.microsoft.com/office/drawing/2014/main" id="{3C48163E-B043-3A90-7B0B-41172864FE17}"/>
              </a:ext>
            </a:extLst>
          </p:cNvPr>
          <p:cNvSpPr txBox="1"/>
          <p:nvPr/>
        </p:nvSpPr>
        <p:spPr>
          <a:xfrm>
            <a:off x="2908686" y="3911821"/>
            <a:ext cx="6391942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ctr"/>
            <a:r>
              <a:rPr lang="en-US" sz="4000" b="1">
                <a:latin typeface="+mn-lt"/>
              </a:rPr>
              <a:t>THANK YOU!</a:t>
            </a:r>
          </a:p>
          <a:p>
            <a:pPr algn="ctr"/>
            <a:endParaRPr lang="en-US" sz="4000" b="1">
              <a:latin typeface="+mn-lt"/>
            </a:endParaRPr>
          </a:p>
          <a:p>
            <a:pPr algn="ctr"/>
            <a:r>
              <a:rPr lang="en-US" sz="4000" b="1">
                <a:latin typeface="+mn-lt"/>
              </a:rPr>
              <a:t>Comments and Questions?</a:t>
            </a:r>
            <a:endParaRPr sz="4000" b="1">
              <a:latin typeface="+mn-lt"/>
            </a:endParaRPr>
          </a:p>
        </p:txBody>
      </p:sp>
      <p:pic>
        <p:nvPicPr>
          <p:cNvPr id="154" name="Image" descr="Image">
            <a:extLst>
              <a:ext uri="{FF2B5EF4-FFF2-40B4-BE49-F238E27FC236}">
                <a16:creationId xmlns:a16="http://schemas.microsoft.com/office/drawing/2014/main" id="{09F74CFF-73EC-602D-7727-C630A31DE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686" y="2042448"/>
            <a:ext cx="6374628" cy="15123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36649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AB0E32B-A476-039C-A1E6-D446B94BF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ounded Rectangle"/>
          <p:cNvSpPr/>
          <p:nvPr/>
        </p:nvSpPr>
        <p:spPr>
          <a:xfrm>
            <a:off x="657510" y="41008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7" name="Rounded Rectangle"/>
          <p:cNvSpPr/>
          <p:nvPr/>
        </p:nvSpPr>
        <p:spPr>
          <a:xfrm>
            <a:off x="621729" y="15308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68" name="Header…"/>
          <p:cNvSpPr txBox="1"/>
          <p:nvPr/>
        </p:nvSpPr>
        <p:spPr>
          <a:xfrm>
            <a:off x="690918" y="1676676"/>
            <a:ext cx="3233647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Plan Program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List activities &amp; adventures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Hold a brainstorming session with families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Add a new trip or campout for excitement.</a:t>
            </a:r>
            <a:endParaRPr sz="2000"/>
          </a:p>
        </p:txBody>
      </p:sp>
      <p:sp>
        <p:nvSpPr>
          <p:cNvPr id="269" name="Header…"/>
          <p:cNvSpPr txBox="1"/>
          <p:nvPr/>
        </p:nvSpPr>
        <p:spPr>
          <a:xfrm>
            <a:off x="727320" y="4242076"/>
            <a:ext cx="3232404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Set Goals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Total Program Costs ÷ Unit Commission = Unit Sales Goal.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Divide Unit goal by # of Scouts to get Scout goals.</a:t>
            </a:r>
            <a:endParaRPr sz="2000"/>
          </a:p>
        </p:txBody>
      </p:sp>
      <p:sp>
        <p:nvSpPr>
          <p:cNvPr id="270" name="Rounded Rectangle"/>
          <p:cNvSpPr/>
          <p:nvPr/>
        </p:nvSpPr>
        <p:spPr>
          <a:xfrm>
            <a:off x="4283360" y="15354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1" name="Header…"/>
          <p:cNvSpPr txBox="1"/>
          <p:nvPr/>
        </p:nvSpPr>
        <p:spPr>
          <a:xfrm>
            <a:off x="4373062" y="1676675"/>
            <a:ext cx="3228401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Budget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Use TE budget tool to assign costs and expenses.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Add in camp, registration fees, advancements &amp; Unit dues.</a:t>
            </a:r>
          </a:p>
        </p:txBody>
      </p:sp>
      <p:sp>
        <p:nvSpPr>
          <p:cNvPr id="272" name="Rounded Rectangle"/>
          <p:cNvSpPr/>
          <p:nvPr/>
        </p:nvSpPr>
        <p:spPr>
          <a:xfrm>
            <a:off x="4283360" y="40962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3" name="Header…"/>
          <p:cNvSpPr txBox="1"/>
          <p:nvPr/>
        </p:nvSpPr>
        <p:spPr>
          <a:xfrm>
            <a:off x="4351168" y="4242075"/>
            <a:ext cx="3232404" cy="208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Raise the Money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Commit to achieving the Unit’s goal with one fundraiser.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Less time fundraising = more time Scouting!</a:t>
            </a:r>
            <a:endParaRPr sz="2000"/>
          </a:p>
        </p:txBody>
      </p:sp>
      <p:sp>
        <p:nvSpPr>
          <p:cNvPr id="274" name="Rounded Rectangle"/>
          <p:cNvSpPr/>
          <p:nvPr/>
        </p:nvSpPr>
        <p:spPr>
          <a:xfrm>
            <a:off x="7980771" y="4100861"/>
            <a:ext cx="3372025" cy="2365052"/>
          </a:xfrm>
          <a:prstGeom prst="roundRect">
            <a:avLst>
              <a:gd name="adj" fmla="val 17174"/>
            </a:avLst>
          </a:prstGeom>
          <a:solidFill>
            <a:srgbClr val="FBE8CC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5" name="Rounded Rectangle"/>
          <p:cNvSpPr/>
          <p:nvPr/>
        </p:nvSpPr>
        <p:spPr>
          <a:xfrm>
            <a:off x="7980771" y="1530852"/>
            <a:ext cx="3372025" cy="2374268"/>
          </a:xfrm>
          <a:prstGeom prst="roundRect">
            <a:avLst>
              <a:gd name="adj" fmla="val 17107"/>
            </a:avLst>
          </a:prstGeom>
          <a:solidFill>
            <a:srgbClr val="E5EAF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76" name="Header…"/>
          <p:cNvSpPr txBox="1"/>
          <p:nvPr/>
        </p:nvSpPr>
        <p:spPr>
          <a:xfrm>
            <a:off x="8050582" y="1676675"/>
            <a:ext cx="3231076" cy="146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Aft>
                <a:spcPts val="600"/>
              </a:spcAft>
              <a:defRPr sz="54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Calendar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Provide a monthly calendar of activities so families are aware of the fun.</a:t>
            </a:r>
            <a:endParaRPr sz="2000"/>
          </a:p>
        </p:txBody>
      </p:sp>
      <p:sp>
        <p:nvSpPr>
          <p:cNvPr id="277" name="Header…"/>
          <p:cNvSpPr txBox="1"/>
          <p:nvPr/>
        </p:nvSpPr>
        <p:spPr>
          <a:xfrm>
            <a:off x="8050582" y="4242076"/>
            <a:ext cx="3232404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sz="5400">
                <a:solidFill>
                  <a:srgbClr val="081E36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0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Enjoy the Year!</a:t>
            </a:r>
            <a:endParaRPr sz="270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" name="Header">
            <a:extLst>
              <a:ext uri="{FF2B5EF4-FFF2-40B4-BE49-F238E27FC236}">
                <a16:creationId xmlns:a16="http://schemas.microsoft.com/office/drawing/2014/main" id="{81E6F33B-87CB-0EDB-30D9-169BE7A521C5}"/>
              </a:ext>
            </a:extLst>
          </p:cNvPr>
          <p:cNvSpPr txBox="1"/>
          <p:nvPr/>
        </p:nvSpPr>
        <p:spPr>
          <a:xfrm>
            <a:off x="644863" y="312180"/>
            <a:ext cx="81308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Ideal Year of Scouting</a:t>
            </a:r>
            <a:endParaRPr sz="440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C6CEA2A-BB70-1AE5-E3A9-2BCFEC4B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8BA55-73A4-2725-3087-EB554535FF2B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BA16AC1B-0921-317E-948F-81C0F4AD287D}"/>
              </a:ext>
            </a:extLst>
          </p:cNvPr>
          <p:cNvSpPr/>
          <p:nvPr/>
        </p:nvSpPr>
        <p:spPr>
          <a:xfrm>
            <a:off x="9621078" y="3830404"/>
            <a:ext cx="2554688" cy="1839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B8E89AFC-4F2A-DC10-C2B7-0E8DB4C56CC2}"/>
              </a:ext>
            </a:extLst>
          </p:cNvPr>
          <p:cNvSpPr/>
          <p:nvPr/>
        </p:nvSpPr>
        <p:spPr>
          <a:xfrm rot="283870">
            <a:off x="8826880" y="5342642"/>
            <a:ext cx="832339" cy="158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D77D6A7B-0329-191D-DA97-DBC2CA986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981" y="4513944"/>
            <a:ext cx="1556987" cy="20197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2948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4800-57F8-222B-6E7C-637A1872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7105909-A7C7-4FC7-FAF4-C904455E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706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80436D1-CB26-FDEB-8CB1-C5961AFF0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F4801-ED95-9BA4-06D3-DF53E9359DE9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sp>
        <p:nvSpPr>
          <p:cNvPr id="7" name="Connection Line">
            <a:extLst>
              <a:ext uri="{FF2B5EF4-FFF2-40B4-BE49-F238E27FC236}">
                <a16:creationId xmlns:a16="http://schemas.microsoft.com/office/drawing/2014/main" id="{98E6E906-F0AF-AEDE-081D-547FF15427AD}"/>
              </a:ext>
            </a:extLst>
          </p:cNvPr>
          <p:cNvSpPr/>
          <p:nvPr/>
        </p:nvSpPr>
        <p:spPr>
          <a:xfrm>
            <a:off x="9621078" y="3830404"/>
            <a:ext cx="2554688" cy="1839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sp>
        <p:nvSpPr>
          <p:cNvPr id="8" name="Connection Line">
            <a:extLst>
              <a:ext uri="{FF2B5EF4-FFF2-40B4-BE49-F238E27FC236}">
                <a16:creationId xmlns:a16="http://schemas.microsoft.com/office/drawing/2014/main" id="{AA4BBC25-1271-DDA8-BC62-F1DF86DC8DE7}"/>
              </a:ext>
            </a:extLst>
          </p:cNvPr>
          <p:cNvSpPr/>
          <p:nvPr/>
        </p:nvSpPr>
        <p:spPr>
          <a:xfrm rot="283870">
            <a:off x="8826880" y="5342642"/>
            <a:ext cx="832339" cy="158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endParaRPr sz="900"/>
          </a:p>
        </p:txBody>
      </p:sp>
      <p:pic>
        <p:nvPicPr>
          <p:cNvPr id="6" name="360x476-SmallImages-WaystoDonate.png" descr="360x476-SmallImages-WaystoDonate.png">
            <a:extLst>
              <a:ext uri="{FF2B5EF4-FFF2-40B4-BE49-F238E27FC236}">
                <a16:creationId xmlns:a16="http://schemas.microsoft.com/office/drawing/2014/main" id="{16AEB58F-E839-571D-5B2B-28A85DCEA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981" y="4513944"/>
            <a:ext cx="1556987" cy="20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37A2F2-97D3-2B17-154F-0B202F35B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453" y="191921"/>
            <a:ext cx="6353745" cy="66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359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eader…"/>
          <p:cNvSpPr txBox="1"/>
          <p:nvPr/>
        </p:nvSpPr>
        <p:spPr>
          <a:xfrm>
            <a:off x="548209" y="1864314"/>
            <a:ext cx="3200400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Storefronts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Setup tables at high foot traffic locations.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Scouts sell to customers coming in and out of stores.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One Scout and their parent per shift. </a:t>
            </a:r>
            <a:endParaRPr sz="2000"/>
          </a:p>
        </p:txBody>
      </p:sp>
      <p:sp>
        <p:nvSpPr>
          <p:cNvPr id="236" name="Line"/>
          <p:cNvSpPr/>
          <p:nvPr/>
        </p:nvSpPr>
        <p:spPr>
          <a:xfrm flipV="1">
            <a:off x="4215012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37" name="Header…"/>
          <p:cNvSpPr txBox="1"/>
          <p:nvPr/>
        </p:nvSpPr>
        <p:spPr>
          <a:xfrm>
            <a:off x="4495800" y="3699609"/>
            <a:ext cx="3200400" cy="274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Online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Sell virtually to family and friends by sharing your online fundraising page via social, email &amp; text.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Product ships to the customer.</a:t>
            </a:r>
          </a:p>
          <a:p>
            <a:pPr marL="285750" indent="-285750" defTabSz="1219169" hangingPunct="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>
                <a:solidFill>
                  <a:srgbClr val="001F38"/>
                </a:solidFill>
                <a:latin typeface="General Sans Regular"/>
                <a:ea typeface="General Sans Semibold"/>
                <a:cs typeface="General Sans Semibold"/>
                <a:sym typeface="General Sans Regular"/>
              </a:rPr>
              <a:t>Safest way to sell!</a:t>
            </a:r>
            <a:endParaRPr lang="en-US" sz="2000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</p:txBody>
      </p:sp>
      <p:sp>
        <p:nvSpPr>
          <p:cNvPr id="238" name="Header…"/>
          <p:cNvSpPr txBox="1"/>
          <p:nvPr/>
        </p:nvSpPr>
        <p:spPr>
          <a:xfrm>
            <a:off x="8418445" y="2018203"/>
            <a:ext cx="3200400" cy="2436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spcAft>
                <a:spcPts val="900"/>
              </a:spcAft>
              <a:defRPr sz="5500">
                <a:solidFill>
                  <a:srgbClr val="D02D2B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750" b="1">
                <a:latin typeface="General Sans Semibold"/>
                <a:ea typeface="General Sans Semibold"/>
                <a:cs typeface="General Sans Semibold"/>
                <a:sym typeface="General Sans Semibold"/>
              </a:rPr>
              <a:t>Wagon</a:t>
            </a:r>
            <a:endParaRPr sz="2750" b="1">
              <a:latin typeface="General Sans Semibold"/>
              <a:ea typeface="General Sans Semibold"/>
              <a:cs typeface="General Sans Semibold"/>
              <a:sym typeface="General Sans Semibold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Sell door-to-door 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Best Practice: Bring product with you to avoid second trip to deliver.</a:t>
            </a:r>
          </a:p>
          <a:p>
            <a:pPr marL="285750" indent="-285750">
              <a:buFont typeface="Arial" panose="020B0604020202020204" pitchFamily="34" charset="0"/>
              <a:buChar char="•"/>
              <a:defRPr sz="4000">
                <a:solidFill>
                  <a:srgbClr val="001F38"/>
                </a:solidFill>
                <a:latin typeface="General Sans Regular"/>
                <a:ea typeface="General Sans Regular"/>
                <a:cs typeface="General Sans Regular"/>
                <a:sym typeface="General Sans Regular"/>
              </a:defRPr>
            </a:pPr>
            <a:r>
              <a:rPr lang="en-US" sz="2000"/>
              <a:t>Scouts can record undelivered orders in App.</a:t>
            </a:r>
            <a:endParaRPr sz="2000"/>
          </a:p>
        </p:txBody>
      </p:sp>
      <p:sp>
        <p:nvSpPr>
          <p:cNvPr id="239" name="Line"/>
          <p:cNvSpPr/>
          <p:nvPr/>
        </p:nvSpPr>
        <p:spPr>
          <a:xfrm flipV="1">
            <a:off x="7982545" y="2358235"/>
            <a:ext cx="1" cy="3929206"/>
          </a:xfrm>
          <a:prstGeom prst="line">
            <a:avLst/>
          </a:prstGeom>
          <a:ln w="63500">
            <a:solidFill>
              <a:srgbClr val="D02D2B"/>
            </a:solidFill>
            <a:custDash>
              <a:ds d="2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240" name="590x535-AboutUs-RewardingScouts.png" descr="590x535-AboutUs-RewardingScou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29" y="4659340"/>
            <a:ext cx="2154288" cy="195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0ED6B1CA-C6A1-049E-43ED-B6802E25F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223"/>
            <a:ext cx="12192001" cy="17060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eader">
            <a:extLst>
              <a:ext uri="{FF2B5EF4-FFF2-40B4-BE49-F238E27FC236}">
                <a16:creationId xmlns:a16="http://schemas.microsoft.com/office/drawing/2014/main" id="{C3DA583F-A9D0-7DAD-3473-D71F81588F9C}"/>
              </a:ext>
            </a:extLst>
          </p:cNvPr>
          <p:cNvSpPr txBox="1"/>
          <p:nvPr/>
        </p:nvSpPr>
        <p:spPr>
          <a:xfrm>
            <a:off x="644863" y="312180"/>
            <a:ext cx="8499137" cy="728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6800">
                <a:solidFill>
                  <a:srgbClr val="FFFFFF"/>
                </a:solidFill>
                <a:latin typeface="Cralter Sans Rough"/>
                <a:ea typeface="Cralter Sans Rough"/>
                <a:cs typeface="Cralter Sans Rough"/>
                <a:sym typeface="Cralter Sans Rough"/>
              </a:defRPr>
            </a:lvl1pPr>
          </a:lstStyle>
          <a:p>
            <a:pPr algn="l"/>
            <a:r>
              <a:rPr lang="en-US" sz="4400"/>
              <a:t>Ways to Sell</a:t>
            </a:r>
            <a:endParaRPr sz="4400"/>
          </a:p>
        </p:txBody>
      </p:sp>
      <p:pic>
        <p:nvPicPr>
          <p:cNvPr id="5" name="360x476-SmallImages-WhoWeAre.png" descr="360x476-SmallImages-WhoWeAre.png">
            <a:extLst>
              <a:ext uri="{FF2B5EF4-FFF2-40B4-BE49-F238E27FC236}">
                <a16:creationId xmlns:a16="http://schemas.microsoft.com/office/drawing/2014/main" id="{39CF1047-953E-76BA-D259-133DEBF46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977" y="1439013"/>
            <a:ext cx="1929897" cy="2503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EB6D3BF-8BAA-31D2-38B9-A2C0EC910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1153" y="426764"/>
            <a:ext cx="1556987" cy="36938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C8B35-2644-8456-7F27-48EA31867093}"/>
              </a:ext>
            </a:extLst>
          </p:cNvPr>
          <p:cNvSpPr txBox="1"/>
          <p:nvPr/>
        </p:nvSpPr>
        <p:spPr>
          <a:xfrm>
            <a:off x="10018645" y="778975"/>
            <a:ext cx="198560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Scout Fundraising</a:t>
            </a:r>
          </a:p>
        </p:txBody>
      </p:sp>
      <p:pic>
        <p:nvPicPr>
          <p:cNvPr id="8" name="590x535-AboutUs-ImpactofaSnack.png" descr="590x535-AboutUs-ImpactofaSnack.png">
            <a:extLst>
              <a:ext uri="{FF2B5EF4-FFF2-40B4-BE49-F238E27FC236}">
                <a16:creationId xmlns:a16="http://schemas.microsoft.com/office/drawing/2014/main" id="{F5F6090B-7097-8D8C-F6F2-D5D0C6EC6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501" y="4490484"/>
            <a:ext cx="2154288" cy="19534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68893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A1971-DF5F-9B05-44C2-EDAAED06C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BAA5A1-0A81-51A1-FEC7-AC7AA23B8FD2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F5551F6-1EE5-51E0-BC55-0D5037169AC8}"/>
              </a:ext>
            </a:extLst>
          </p:cNvPr>
          <p:cNvSpPr>
            <a:spLocks noGrp="1"/>
          </p:cNvSpPr>
          <p:nvPr/>
        </p:nvSpPr>
        <p:spPr>
          <a:xfrm>
            <a:off x="-4061" y="-148590"/>
            <a:ext cx="3651437" cy="895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>
                <a:solidFill>
                  <a:srgbClr val="071E37"/>
                </a:solidFill>
                <a:latin typeface="Source Sans Pro"/>
                <a:ea typeface="Source Sans Pro"/>
              </a:rPr>
              <a:t>Trail’s End technology</a:t>
            </a:r>
          </a:p>
          <a:p>
            <a:pPr algn="l"/>
            <a:r>
              <a:rPr lang="en-US" sz="3300" b="1" dirty="0">
                <a:solidFill>
                  <a:srgbClr val="071E37"/>
                </a:solidFill>
                <a:latin typeface="Source Sans Pro"/>
                <a:ea typeface="Source Sans Pro"/>
              </a:rPr>
              <a:t>Unit portal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15BC53-0BBE-E2B6-7DD8-D648C30A4171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0703F-ADF8-9C71-3757-A592A6FCF57B}"/>
              </a:ext>
            </a:extLst>
          </p:cNvPr>
          <p:cNvSpPr txBox="1"/>
          <p:nvPr/>
        </p:nvSpPr>
        <p:spPr>
          <a:xfrm>
            <a:off x="0" y="581882"/>
            <a:ext cx="485729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Leaders manage entire sale in one place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Invite Scouts to register and manage Scout roster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​Easily set Unit and Scout goals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Order popcorn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Real time reporting of sales and inventory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Unit to unit transfers; no Council assistance needed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Schedule and manage storefront sites and shifts</a:t>
            </a:r>
          </a:p>
        </p:txBody>
      </p:sp>
      <p:pic>
        <p:nvPicPr>
          <p:cNvPr id="13" name="Picture 12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2A8AFF9B-63E8-5E2E-4A63-FBEF66CA7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8862" r="9441" b="5867"/>
          <a:stretch/>
        </p:blipFill>
        <p:spPr>
          <a:xfrm>
            <a:off x="4857294" y="1176033"/>
            <a:ext cx="7673460" cy="43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6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00E15-2B87-2716-8CB4-FFC758DCEF3B}"/>
              </a:ext>
            </a:extLst>
          </p:cNvPr>
          <p:cNvSpPr txBox="1"/>
          <p:nvPr/>
        </p:nvSpPr>
        <p:spPr>
          <a:xfrm>
            <a:off x="4175695" y="355064"/>
            <a:ext cx="384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IN-APP GUIDES</a:t>
            </a:r>
          </a:p>
        </p:txBody>
      </p:sp>
      <p:pic>
        <p:nvPicPr>
          <p:cNvPr id="6" name="Picture 5" descr="MacBook Air: Should You Buy? Reviews, Features, Deals and More">
            <a:extLst>
              <a:ext uri="{FF2B5EF4-FFF2-40B4-BE49-F238E27FC236}">
                <a16:creationId xmlns:a16="http://schemas.microsoft.com/office/drawing/2014/main" id="{F1BC34AA-4A2A-0A53-40CF-75BBA90A3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1393494"/>
            <a:ext cx="6848475" cy="4276725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91164B-03A7-004A-C7C3-82882DD240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14"/>
          <a:stretch/>
        </p:blipFill>
        <p:spPr>
          <a:xfrm>
            <a:off x="3418115" y="1611087"/>
            <a:ext cx="5355771" cy="3488241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B13EE7-218B-7787-DC2F-239A910E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462" t="50514" r="58048" b="10683"/>
          <a:stretch/>
        </p:blipFill>
        <p:spPr>
          <a:xfrm>
            <a:off x="821871" y="3677678"/>
            <a:ext cx="2324612" cy="30349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27D8C2-5BEA-FE7C-EE54-6AA5BA43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644" t="56485" r="6925" b="9500"/>
          <a:stretch/>
        </p:blipFill>
        <p:spPr>
          <a:xfrm>
            <a:off x="8504804" y="1611087"/>
            <a:ext cx="2677027" cy="247284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FDCB50-CD52-F5A5-E77D-24BD89385868}"/>
              </a:ext>
            </a:extLst>
          </p:cNvPr>
          <p:cNvSpPr txBox="1"/>
          <p:nvPr/>
        </p:nvSpPr>
        <p:spPr>
          <a:xfrm>
            <a:off x="9317150" y="4243680"/>
            <a:ext cx="268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570+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1700 units with a goal</a:t>
            </a:r>
          </a:p>
        </p:txBody>
      </p:sp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F9133191-AAA3-F74D-E985-876EF6CC7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503" y="299299"/>
            <a:ext cx="2324612" cy="256930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D33AAB-4721-B043-1D24-44E24962F9E1}"/>
              </a:ext>
            </a:extLst>
          </p:cNvPr>
          <p:cNvSpPr txBox="1"/>
          <p:nvPr/>
        </p:nvSpPr>
        <p:spPr>
          <a:xfrm>
            <a:off x="1093503" y="3007979"/>
            <a:ext cx="2689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232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</a:rPr>
              <a:t>Goal avg. $19,196</a:t>
            </a:r>
          </a:p>
        </p:txBody>
      </p:sp>
    </p:spTree>
    <p:extLst>
      <p:ext uri="{BB962C8B-B14F-4D97-AF65-F5344CB8AC3E}">
        <p14:creationId xmlns:p14="http://schemas.microsoft.com/office/powerpoint/2010/main" val="188540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45123-E7F8-88AC-E313-30390B93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C85125-2F73-D4F3-54F4-E60FD9F1D359}"/>
              </a:ext>
            </a:extLst>
          </p:cNvPr>
          <p:cNvSpPr/>
          <p:nvPr/>
        </p:nvSpPr>
        <p:spPr>
          <a:xfrm>
            <a:off x="5602941" y="-142875"/>
            <a:ext cx="6589059" cy="7000875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wo hands holding cell phones&#10;&#10;AI-generated content may be incorrect.">
            <a:extLst>
              <a:ext uri="{FF2B5EF4-FFF2-40B4-BE49-F238E27FC236}">
                <a16:creationId xmlns:a16="http://schemas.microsoft.com/office/drawing/2014/main" id="{ED4A4F37-9514-2632-270B-77FE55DBC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b="29333"/>
          <a:stretch/>
        </p:blipFill>
        <p:spPr>
          <a:xfrm rot="18294602">
            <a:off x="1566573" y="1478280"/>
            <a:ext cx="10437860" cy="40741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9C1F72-B261-44DD-6D9C-CA89A0CA53C5}"/>
              </a:ext>
            </a:extLst>
          </p:cNvPr>
          <p:cNvSpPr/>
          <p:nvPr/>
        </p:nvSpPr>
        <p:spPr>
          <a:xfrm>
            <a:off x="0" y="-142875"/>
            <a:ext cx="5607843" cy="1833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660C249-2FD8-31BB-01E3-0E566B2EA9A7}"/>
              </a:ext>
            </a:extLst>
          </p:cNvPr>
          <p:cNvSpPr>
            <a:spLocks noGrp="1"/>
          </p:cNvSpPr>
          <p:nvPr/>
        </p:nvSpPr>
        <p:spPr>
          <a:xfrm>
            <a:off x="302535" y="326058"/>
            <a:ext cx="3651437" cy="895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technology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Scout 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FCDE46-1298-B1DF-8C6D-FC3AB3DB38BA}"/>
              </a:ext>
            </a:extLst>
          </p:cNvPr>
          <p:cNvSpPr txBox="1"/>
          <p:nvPr/>
        </p:nvSpPr>
        <p:spPr>
          <a:xfrm>
            <a:off x="114614" y="1328077"/>
            <a:ext cx="48572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Point of Sale System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Saves time and easy to use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Google Play &amp; Apple App Store​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Tracks real-time Scout sales/inventory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Manages storefront shifts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Accepts credit cards (85%+) and cash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All CC Fees paid by TE​</a:t>
            </a: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E64C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 Light"/>
              </a:rPr>
              <a:t>Tap to pay directly through phone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CBCF8F31-F0FA-1D77-E10C-28532E16EA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4246" r="9092" b="3387"/>
          <a:stretch/>
        </p:blipFill>
        <p:spPr bwMode="auto">
          <a:xfrm>
            <a:off x="8667523" y="106249"/>
            <a:ext cx="3238468" cy="66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7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3FDC-19E9-2AFE-3868-86A52300C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BAC9B31-3109-2F03-F2E5-E5A159E6FA97}"/>
              </a:ext>
            </a:extLst>
          </p:cNvPr>
          <p:cNvSpPr>
            <a:spLocks noGrp="1"/>
          </p:cNvSpPr>
          <p:nvPr/>
        </p:nvSpPr>
        <p:spPr>
          <a:xfrm>
            <a:off x="231416" y="-48802"/>
            <a:ext cx="3771624" cy="10159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>
                <a:solidFill>
                  <a:srgbClr val="071E37"/>
                </a:solidFill>
                <a:latin typeface="Source Sans Pro"/>
                <a:ea typeface="Source Sans Pro"/>
              </a:rPr>
              <a:t>Trail’s End technology</a:t>
            </a:r>
          </a:p>
          <a:p>
            <a:pPr algn="l"/>
            <a:r>
              <a:rPr lang="en-US" sz="3300" b="1">
                <a:solidFill>
                  <a:srgbClr val="071E37"/>
                </a:solidFill>
                <a:latin typeface="Source Sans Pro"/>
                <a:ea typeface="Source Sans Pro"/>
              </a:rPr>
              <a:t>Tap to pay demo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9A121-6E90-EA2C-F528-341888F610FC}"/>
              </a:ext>
            </a:extLst>
          </p:cNvPr>
          <p:cNvSpPr/>
          <p:nvPr/>
        </p:nvSpPr>
        <p:spPr>
          <a:xfrm>
            <a:off x="5943600" y="0"/>
            <a:ext cx="6248400" cy="685800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ap to Pay">
            <a:hlinkClick r:id="" action="ppaction://media"/>
            <a:extLst>
              <a:ext uri="{FF2B5EF4-FFF2-40B4-BE49-F238E27FC236}">
                <a16:creationId xmlns:a16="http://schemas.microsoft.com/office/drawing/2014/main" id="{6E5B5542-867B-A92D-FC89-606BCF6ED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161" y="1221754"/>
            <a:ext cx="9203678" cy="5177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9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escription xmlns="0cdefd04-3864-4256-87b0-1bd4b72d8bfb" xsi:nil="true"/>
    <_ip_UnifiedCompliancePolicyProperties xmlns="http://schemas.microsoft.com/sharepoint/v3" xsi:nil="true"/>
    <lcf76f155ced4ddcb4097134ff3c332f xmlns="0cdefd04-3864-4256-87b0-1bd4b72d8bfb">
      <Terms xmlns="http://schemas.microsoft.com/office/infopath/2007/PartnerControls"/>
    </lcf76f155ced4ddcb4097134ff3c332f>
    <TaxCatchAll xmlns="75b95dde-74f7-416f-ac9c-b683853a3a5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E986F98FF0084196DDF8515D5D7B37" ma:contentTypeVersion="22" ma:contentTypeDescription="Create a new document." ma:contentTypeScope="" ma:versionID="f1c03f0f6f1b515ef054bbeb61640265">
  <xsd:schema xmlns:xsd="http://www.w3.org/2001/XMLSchema" xmlns:xs="http://www.w3.org/2001/XMLSchema" xmlns:p="http://schemas.microsoft.com/office/2006/metadata/properties" xmlns:ns1="http://schemas.microsoft.com/sharepoint/v3" xmlns:ns2="0cdefd04-3864-4256-87b0-1bd4b72d8bfb" xmlns:ns3="70bc5920-6cc0-4514-ac44-0e3df56e0849" xmlns:ns4="75b95dde-74f7-416f-ac9c-b683853a3a5c" targetNamespace="http://schemas.microsoft.com/office/2006/metadata/properties" ma:root="true" ma:fieldsID="4a7946e8141bf684973f2a4049c7121a" ns1:_="" ns2:_="" ns3:_="" ns4:_="">
    <xsd:import namespace="http://schemas.microsoft.com/sharepoint/v3"/>
    <xsd:import namespace="0cdefd04-3864-4256-87b0-1bd4b72d8bfb"/>
    <xsd:import namespace="70bc5920-6cc0-4514-ac44-0e3df56e0849"/>
    <xsd:import namespace="75b95dde-74f7-416f-ac9c-b683853a3a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escriptio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efd04-3864-4256-87b0-1bd4b72d8b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scription" ma:index="19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1d2d5ed-6f4d-4944-9ae4-8862ac2c79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c5920-6cc0-4514-ac44-0e3df56e084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95dde-74f7-416f-ac9c-b683853a3a5c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f44d9ced-0cf4-4e3a-844a-7c3920885086}" ma:internalName="TaxCatchAll" ma:showField="CatchAllData" ma:web="75b95dde-74f7-416f-ac9c-b683853a3a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53FEF4-3A7B-4AC9-8F69-FD12D7D6CEDC}">
  <ds:schemaRefs>
    <ds:schemaRef ds:uri="http://purl.org/dc/dcmitype/"/>
    <ds:schemaRef ds:uri="0cdefd04-3864-4256-87b0-1bd4b72d8bfb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5b95dde-74f7-416f-ac9c-b683853a3a5c"/>
    <ds:schemaRef ds:uri="70bc5920-6cc0-4514-ac44-0e3df56e0849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D4D0929-6678-472F-8F3F-0F146EA790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cdefd04-3864-4256-87b0-1bd4b72d8bfb"/>
    <ds:schemaRef ds:uri="70bc5920-6cc0-4514-ac44-0e3df56e0849"/>
    <ds:schemaRef ds:uri="75b95dde-74f7-416f-ac9c-b683853a3a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94ADBD-659C-4633-A698-80E8D11726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4498</TotalTime>
  <Words>2020</Words>
  <Application>Microsoft Office PowerPoint</Application>
  <PresentationFormat>Widescreen</PresentationFormat>
  <Paragraphs>358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Aptos Black</vt:lpstr>
      <vt:lpstr>Aptos Display</vt:lpstr>
      <vt:lpstr>Aptos Narrow</vt:lpstr>
      <vt:lpstr>Arial</vt:lpstr>
      <vt:lpstr>Calibri</vt:lpstr>
      <vt:lpstr>General Sans Regular</vt:lpstr>
      <vt:lpstr>General Sans Semibold</vt:lpstr>
      <vt:lpstr>Helvetica Neue</vt:lpstr>
      <vt:lpstr>Helvetica Neue Moyen</vt:lpstr>
      <vt:lpstr>Segoe UI Light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Lundberg</dc:creator>
  <cp:lastModifiedBy>Brian Domzalski</cp:lastModifiedBy>
  <cp:revision>13</cp:revision>
  <dcterms:created xsi:type="dcterms:W3CDTF">2024-10-17T16:38:42Z</dcterms:created>
  <dcterms:modified xsi:type="dcterms:W3CDTF">2025-06-11T16:06:11Z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0x0101002CE986F98FF0084196DDF8515D5D7B37</vt:lpwstr>
  </property>
  <property fmtid="{D5CDD505-2E9C-101B-9397-08002B2CF9AE}" pid="3" name="MediaServiceImageTags">
    <vt:lpwstr/>
  </property>
</Properties>
</file>